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7" r:id="rId4"/>
    <p:sldId id="287" r:id="rId5"/>
    <p:sldId id="289" r:id="rId6"/>
    <p:sldId id="302" r:id="rId7"/>
    <p:sldId id="297" r:id="rId8"/>
    <p:sldId id="260" r:id="rId9"/>
    <p:sldId id="291" r:id="rId10"/>
    <p:sldId id="292" r:id="rId11"/>
    <p:sldId id="266" r:id="rId12"/>
    <p:sldId id="270" r:id="rId13"/>
    <p:sldId id="303" r:id="rId14"/>
    <p:sldId id="309" r:id="rId15"/>
    <p:sldId id="310" r:id="rId16"/>
    <p:sldId id="305" r:id="rId17"/>
    <p:sldId id="272" r:id="rId18"/>
    <p:sldId id="307" r:id="rId19"/>
    <p:sldId id="308" r:id="rId20"/>
    <p:sldId id="271" r:id="rId21"/>
    <p:sldId id="261" r:id="rId22"/>
    <p:sldId id="263" r:id="rId23"/>
  </p:sldIdLst>
  <p:sldSz cx="12192000" cy="6858000"/>
  <p:notesSz cx="6858000" cy="9144000"/>
  <p:embeddedFontLst>
    <p:embeddedFont>
      <p:font typeface="Amasis MT Pro Black" panose="02040A04050005020304" pitchFamily="18" charset="0"/>
      <p:bold r:id="rId25"/>
      <p:boldItalic r:id="rId26"/>
    </p:embeddedFont>
    <p:embeddedFont>
      <p:font typeface="Arial Black" panose="020B0A04020102020204" pitchFamily="34" charset="0"/>
      <p:bold r:id="rId27"/>
    </p:embeddedFont>
    <p:embeddedFont>
      <p:font typeface="a내손글씨L" panose="02020600000000000000" pitchFamily="18" charset="-127"/>
      <p:regular r:id="rId28"/>
    </p:embeddedFont>
    <p:embeddedFont>
      <p:font typeface="a심포니" panose="02020600000000000000" pitchFamily="18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oper Black" panose="0208090404030B020404" pitchFamily="18" charset="0"/>
      <p:regular r:id="rId34"/>
    </p:embeddedFont>
    <p:embeddedFont>
      <p:font typeface="DX시인과나" panose="02020600000000000000" pitchFamily="18" charset="-127"/>
      <p:regular r:id="rId35"/>
    </p:embeddedFont>
    <p:embeddedFont>
      <p:font typeface="에스코어 드림 4 Regular" panose="020B0503030302020204" pitchFamily="50" charset="-127"/>
      <p:regular r:id="rId36"/>
    </p:embeddedFont>
    <p:embeddedFont>
      <p:font typeface="조선일보명조" panose="02030304000000000000" pitchFamily="18" charset="-127"/>
      <p:regular r:id="rId3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3C5D9"/>
    <a:srgbClr val="A89DCF"/>
    <a:srgbClr val="D2CCE6"/>
    <a:srgbClr val="20222A"/>
    <a:srgbClr val="262626"/>
    <a:srgbClr val="F5F5F5"/>
    <a:srgbClr val="9895D7"/>
    <a:srgbClr val="86B6E6"/>
    <a:srgbClr val="8A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97791" autoAdjust="0"/>
  </p:normalViewPr>
  <p:slideViewPr>
    <p:cSldViewPr>
      <p:cViewPr varScale="1">
        <p:scale>
          <a:sx n="81" d="100"/>
          <a:sy n="81" d="100"/>
        </p:scale>
        <p:origin x="79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9C9FE-01E8-41EA-AA5B-1014A317AEB5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A49A0-D795-4417-93AE-D91E4C32666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52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A49A0-D795-4417-93AE-D91E4C32666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94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A49A0-D795-4417-93AE-D91E4C3266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5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A49A0-D795-4417-93AE-D91E4C32666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98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s-ES"/>
              <a:t>마스터 부제목 스타일 편집</a:t>
            </a:r>
            <a:endParaRPr lang="es-E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22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08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45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91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038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94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589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93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22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31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s-E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8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s-ES"/>
              <a:t>마스터 제목 스타일 편집</a:t>
            </a:r>
            <a:endParaRPr lang="es-E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s-ES"/>
              <a:t>마스터 텍스트 스타일을 편집합니다</a:t>
            </a:r>
          </a:p>
          <a:p>
            <a:pPr lvl="1"/>
            <a:r>
              <a:rPr lang="ko-KR" altLang="es-ES"/>
              <a:t>둘째 수준</a:t>
            </a:r>
          </a:p>
          <a:p>
            <a:pPr lvl="2"/>
            <a:r>
              <a:rPr lang="ko-KR" altLang="es-ES"/>
              <a:t>셋째 수준</a:t>
            </a:r>
          </a:p>
          <a:p>
            <a:pPr lvl="3"/>
            <a:r>
              <a:rPr lang="ko-KR" altLang="es-ES"/>
              <a:t>넷째 수준</a:t>
            </a:r>
          </a:p>
          <a:p>
            <a:pPr lvl="4"/>
            <a:r>
              <a:rPr lang="ko-KR" altLang="es-ES"/>
              <a:t>다섯째 수준</a:t>
            </a:r>
            <a:endParaRPr lang="es-E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CC221-3E4D-4F80-A9F0-E6AE8BE1777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7C93-F08B-4788-8104-7F2B89196E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72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0063" y="1233027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직사각형 4"/>
          <p:cNvSpPr/>
          <p:nvPr/>
        </p:nvSpPr>
        <p:spPr>
          <a:xfrm>
            <a:off x="5390063" y="1976226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직사각형 5"/>
          <p:cNvSpPr/>
          <p:nvPr/>
        </p:nvSpPr>
        <p:spPr>
          <a:xfrm>
            <a:off x="5390063" y="2719425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직사각형 6"/>
          <p:cNvSpPr/>
          <p:nvPr/>
        </p:nvSpPr>
        <p:spPr>
          <a:xfrm>
            <a:off x="5390063" y="3462623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직사각형 7"/>
          <p:cNvSpPr/>
          <p:nvPr/>
        </p:nvSpPr>
        <p:spPr>
          <a:xfrm>
            <a:off x="5390063" y="4205822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직사각형 8"/>
          <p:cNvSpPr/>
          <p:nvPr/>
        </p:nvSpPr>
        <p:spPr>
          <a:xfrm>
            <a:off x="5390063" y="4949021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직사각형 9"/>
          <p:cNvSpPr/>
          <p:nvPr/>
        </p:nvSpPr>
        <p:spPr>
          <a:xfrm>
            <a:off x="6152023" y="1230987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직사각형 10"/>
          <p:cNvSpPr/>
          <p:nvPr/>
        </p:nvSpPr>
        <p:spPr>
          <a:xfrm>
            <a:off x="6152023" y="1974185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직사각형 11"/>
          <p:cNvSpPr/>
          <p:nvPr/>
        </p:nvSpPr>
        <p:spPr>
          <a:xfrm>
            <a:off x="6152023" y="2717384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직사각형 12"/>
          <p:cNvSpPr/>
          <p:nvPr/>
        </p:nvSpPr>
        <p:spPr>
          <a:xfrm>
            <a:off x="6152023" y="3460583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직사각형 13"/>
          <p:cNvSpPr/>
          <p:nvPr/>
        </p:nvSpPr>
        <p:spPr>
          <a:xfrm>
            <a:off x="6152023" y="4203782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직사각형 14"/>
          <p:cNvSpPr/>
          <p:nvPr/>
        </p:nvSpPr>
        <p:spPr>
          <a:xfrm>
            <a:off x="6152023" y="4946981"/>
            <a:ext cx="649921" cy="649921"/>
          </a:xfrm>
          <a:prstGeom prst="rect">
            <a:avLst/>
          </a:prstGeom>
          <a:noFill/>
          <a:ln w="31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5390060" y="1124744"/>
            <a:ext cx="1411881" cy="0"/>
          </a:xfrm>
          <a:prstGeom prst="line">
            <a:avLst/>
          </a:prstGeom>
          <a:ln w="3175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2073" y="5620212"/>
            <a:ext cx="1846659" cy="991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조 우 희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임     영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손 민 혁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부 도 현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 성 민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 기 윤</a:t>
            </a:r>
            <a:endParaRPr lang="es-E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90043" y="5700712"/>
            <a:ext cx="1411881" cy="0"/>
          </a:xfrm>
          <a:prstGeom prst="line">
            <a:avLst/>
          </a:prstGeom>
          <a:ln w="3175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55593" y="345757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솔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67106" y="419684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루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087" y="494088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션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17" name="달 16"/>
          <p:cNvSpPr/>
          <p:nvPr/>
        </p:nvSpPr>
        <p:spPr>
          <a:xfrm rot="18904422">
            <a:off x="680400" y="666000"/>
            <a:ext cx="355724" cy="711448"/>
          </a:xfrm>
          <a:prstGeom prst="moon">
            <a:avLst>
              <a:gd name="adj" fmla="val 17919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2881A-E21A-3A5D-348B-6DB7D7B024D6}"/>
              </a:ext>
            </a:extLst>
          </p:cNvPr>
          <p:cNvSpPr txBox="1"/>
          <p:nvPr/>
        </p:nvSpPr>
        <p:spPr>
          <a:xfrm>
            <a:off x="5396991" y="125494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디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D1550B-6F1D-5DF7-77B2-20F05D8B7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4448384"/>
            <a:ext cx="2266899" cy="2266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5A1DD-2999-789A-62CB-E6142BF1BD2A}"/>
              </a:ext>
            </a:extLst>
          </p:cNvPr>
          <p:cNvSpPr txBox="1"/>
          <p:nvPr/>
        </p:nvSpPr>
        <p:spPr>
          <a:xfrm>
            <a:off x="5396991" y="198884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버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8D75A5-7C96-828E-E9D9-74C3F341BC80}"/>
              </a:ext>
            </a:extLst>
          </p:cNvPr>
          <p:cNvSpPr txBox="1"/>
          <p:nvPr/>
        </p:nvSpPr>
        <p:spPr>
          <a:xfrm>
            <a:off x="5390043" y="27350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깅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CAD580-37DD-9DF6-6611-8F3FDC8992AA}"/>
              </a:ext>
            </a:extLst>
          </p:cNvPr>
          <p:cNvSpPr txBox="1"/>
          <p:nvPr/>
        </p:nvSpPr>
        <p:spPr>
          <a:xfrm>
            <a:off x="5400210" y="42155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교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E905F8-5B27-3730-E203-9684074FB65A}"/>
              </a:ext>
            </a:extLst>
          </p:cNvPr>
          <p:cNvSpPr txBox="1"/>
          <p:nvPr/>
        </p:nvSpPr>
        <p:spPr>
          <a:xfrm>
            <a:off x="5390043" y="493550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/>
              </a:rPr>
              <a:t>육</a:t>
            </a:r>
            <a:endParaRPr lang="es-ES" sz="3600" b="1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7BA70B-E43F-EE43-6809-C1539D11078A}"/>
              </a:ext>
            </a:extLst>
          </p:cNvPr>
          <p:cNvSpPr txBox="1"/>
          <p:nvPr/>
        </p:nvSpPr>
        <p:spPr>
          <a:xfrm>
            <a:off x="5093365" y="6426045"/>
            <a:ext cx="214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a typeface="DX시인과나" panose="02020600000000000000"/>
              </a:rPr>
              <a:t>소프트웨어공학개론 </a:t>
            </a:r>
            <a:r>
              <a:rPr lang="en-US" altLang="ko-KR" sz="1400" b="1" dirty="0">
                <a:solidFill>
                  <a:schemeClr val="bg1"/>
                </a:solidFill>
                <a:ea typeface="DX시인과나" panose="02020600000000000000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ea typeface="DX시인과나" panose="02020600000000000000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2468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DFF07304-B2B4-0022-5EFA-F88C1DB8D859}"/>
              </a:ext>
            </a:extLst>
          </p:cNvPr>
          <p:cNvSpPr/>
          <p:nvPr/>
        </p:nvSpPr>
        <p:spPr>
          <a:xfrm>
            <a:off x="4097180" y="2386946"/>
            <a:ext cx="3374848" cy="33748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ACBEA-3B4D-AE22-515A-22AEE885F9CD}"/>
              </a:ext>
            </a:extLst>
          </p:cNvPr>
          <p:cNvSpPr txBox="1"/>
          <p:nvPr/>
        </p:nvSpPr>
        <p:spPr>
          <a:xfrm>
            <a:off x="632920" y="1724019"/>
            <a:ext cx="615553" cy="27635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8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ChatGPT</a:t>
            </a:r>
            <a:r>
              <a: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한계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2444C-68D1-16AB-786D-DF757E2BFF8E}"/>
              </a:ext>
            </a:extLst>
          </p:cNvPr>
          <p:cNvSpPr txBox="1"/>
          <p:nvPr/>
        </p:nvSpPr>
        <p:spPr>
          <a:xfrm>
            <a:off x="2351584" y="112474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불확실성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s-ES" sz="4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CAAF4-9E91-D19C-D626-C3977737F093}"/>
              </a:ext>
            </a:extLst>
          </p:cNvPr>
          <p:cNvSpPr txBox="1"/>
          <p:nvPr/>
        </p:nvSpPr>
        <p:spPr>
          <a:xfrm>
            <a:off x="6023992" y="1112633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처리 속도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s-ES" sz="4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3CF529-5A32-CFFC-5964-A9207193F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17" y="2679832"/>
            <a:ext cx="2515541" cy="2515541"/>
          </a:xfrm>
          <a:prstGeom prst="rect">
            <a:avLst/>
          </a:prstGeom>
        </p:spPr>
      </p:pic>
      <p:pic>
        <p:nvPicPr>
          <p:cNvPr id="24" name="그래픽 23" descr="직선 화살표 윤곽선">
            <a:extLst>
              <a:ext uri="{FF2B5EF4-FFF2-40B4-BE49-F238E27FC236}">
                <a16:creationId xmlns:a16="http://schemas.microsoft.com/office/drawing/2014/main" id="{CB1592E2-0D1D-153E-8454-8231C4B43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4192" y="3556469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B5FA821-2EAC-C492-A289-4A74A51C94EF}"/>
              </a:ext>
            </a:extLst>
          </p:cNvPr>
          <p:cNvSpPr txBox="1"/>
          <p:nvPr/>
        </p:nvSpPr>
        <p:spPr>
          <a:xfrm>
            <a:off x="4108877" y="5317001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자연어 처리 모델</a:t>
            </a:r>
            <a:endParaRPr lang="es-ES" sz="15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5F179-4F08-E5C2-7F25-D8114F46DB56}"/>
              </a:ext>
            </a:extLst>
          </p:cNvPr>
          <p:cNvSpPr txBox="1"/>
          <p:nvPr/>
        </p:nvSpPr>
        <p:spPr>
          <a:xfrm>
            <a:off x="867600" y="63720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s-E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달 5">
            <a:extLst>
              <a:ext uri="{FF2B5EF4-FFF2-40B4-BE49-F238E27FC236}">
                <a16:creationId xmlns:a16="http://schemas.microsoft.com/office/drawing/2014/main" id="{A1C34D1C-85CC-753E-D2AE-F5452AECA348}"/>
              </a:ext>
            </a:extLst>
          </p:cNvPr>
          <p:cNvSpPr/>
          <p:nvPr/>
        </p:nvSpPr>
        <p:spPr>
          <a:xfrm rot="18904422">
            <a:off x="658800" y="666000"/>
            <a:ext cx="355724" cy="711448"/>
          </a:xfrm>
          <a:prstGeom prst="moon">
            <a:avLst>
              <a:gd name="adj" fmla="val 395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3A4FC6F-2DDD-4BA2-0A85-4F2181387412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5CFB84-A3FD-CC3D-BA66-7C325CF16854}"/>
              </a:ext>
            </a:extLst>
          </p:cNvPr>
          <p:cNvSpPr txBox="1"/>
          <p:nvPr/>
        </p:nvSpPr>
        <p:spPr>
          <a:xfrm>
            <a:off x="4235489" y="1112633"/>
            <a:ext cx="3456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Arial Black" panose="020B0A04020102020204" pitchFamily="34" charset="0"/>
                <a:ea typeface="a심포니" panose="02020600000000000000" pitchFamily="18" charset="-127"/>
                <a:cs typeface="조선일보명조" panose="02030304000000000000" pitchFamily="18" charset="-127"/>
              </a:rPr>
              <a:t>+</a:t>
            </a:r>
            <a:endParaRPr lang="es-ES" sz="5000" dirty="0">
              <a:latin typeface="Arial Black" panose="020B0A04020102020204" pitchFamily="34" charset="0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01699-6450-01EA-1DB4-56A45CCCD3A0}"/>
              </a:ext>
            </a:extLst>
          </p:cNvPr>
          <p:cNvSpPr txBox="1"/>
          <p:nvPr/>
        </p:nvSpPr>
        <p:spPr>
          <a:xfrm>
            <a:off x="8823031" y="3324761"/>
            <a:ext cx="274557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정확도 보장</a:t>
            </a:r>
            <a:endParaRPr lang="en-US" altLang="ko-KR" sz="3000" dirty="0">
              <a:solidFill>
                <a:srgbClr val="FF0000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  <a:sym typeface="Wingdings" panose="05000000000000000000" pitchFamily="2" charset="2"/>
            </a:endParaRPr>
          </a:p>
          <a:p>
            <a:pPr algn="ctr"/>
            <a:endParaRPr lang="en-US" altLang="ko-KR" sz="1000" dirty="0">
              <a:solidFill>
                <a:srgbClr val="FF0000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불가능</a:t>
            </a:r>
            <a:r>
              <a:rPr lang="en-US" altLang="ko-KR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”</a:t>
            </a:r>
            <a:endParaRPr lang="en-US" altLang="ko-KR" sz="4500" dirty="0">
              <a:solidFill>
                <a:srgbClr val="FF0000"/>
              </a:solidFill>
              <a:latin typeface="Cooper Black" panose="0208090404030B020404" pitchFamily="18" charset="0"/>
              <a:ea typeface="a심포니" panose="02020600000000000000" pitchFamily="18" charset="-127"/>
              <a:cs typeface="조선일보명조" panose="02030304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59990-3CA2-C7D0-540F-DCA80DF3BF9A}"/>
              </a:ext>
            </a:extLst>
          </p:cNvPr>
          <p:cNvSpPr txBox="1"/>
          <p:nvPr/>
        </p:nvSpPr>
        <p:spPr>
          <a:xfrm>
            <a:off x="1693487" y="3582782"/>
            <a:ext cx="3456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Arial Black" panose="020B0A04020102020204" pitchFamily="34" charset="0"/>
                <a:ea typeface="a심포니" panose="02020600000000000000" pitchFamily="18" charset="-127"/>
                <a:cs typeface="조선일보명조" panose="02030304000000000000" pitchFamily="18" charset="-127"/>
              </a:rPr>
              <a:t>=</a:t>
            </a:r>
            <a:endParaRPr lang="es-ES" sz="5000" dirty="0">
              <a:latin typeface="Arial Black" panose="020B0A04020102020204" pitchFamily="34" charset="0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Oval 2">
            <a:extLst>
              <a:ext uri="{FF2B5EF4-FFF2-40B4-BE49-F238E27FC236}">
                <a16:creationId xmlns:a16="http://schemas.microsoft.com/office/drawing/2014/main" id="{D9A24C61-EC60-C7CF-1548-E39B99B953A7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57527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7600" y="63720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s-E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584833" y="2276872"/>
            <a:ext cx="3311092" cy="331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달 6">
            <a:extLst>
              <a:ext uri="{FF2B5EF4-FFF2-40B4-BE49-F238E27FC236}">
                <a16:creationId xmlns:a16="http://schemas.microsoft.com/office/drawing/2014/main" id="{C8E4AC43-1B99-0F29-B73C-1AC4071A8021}"/>
              </a:ext>
            </a:extLst>
          </p:cNvPr>
          <p:cNvSpPr/>
          <p:nvPr/>
        </p:nvSpPr>
        <p:spPr>
          <a:xfrm rot="18904422">
            <a:off x="658800" y="666000"/>
            <a:ext cx="355724" cy="711448"/>
          </a:xfrm>
          <a:prstGeom prst="moon">
            <a:avLst>
              <a:gd name="adj" fmla="val 395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7AA0F0-25FD-BBEE-370F-C3CF95CD8FA6}"/>
              </a:ext>
            </a:extLst>
          </p:cNvPr>
          <p:cNvSpPr/>
          <p:nvPr/>
        </p:nvSpPr>
        <p:spPr>
          <a:xfrm>
            <a:off x="7679201" y="2276872"/>
            <a:ext cx="3311092" cy="331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3B334-CEBE-1053-7E2C-C7EB184D7AD9}"/>
              </a:ext>
            </a:extLst>
          </p:cNvPr>
          <p:cNvSpPr txBox="1"/>
          <p:nvPr/>
        </p:nvSpPr>
        <p:spPr>
          <a:xfrm>
            <a:off x="7608168" y="518913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검증 필요 </a:t>
            </a:r>
            <a:r>
              <a:rPr lang="en-US" altLang="ko-KR" sz="2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O</a:t>
            </a:r>
            <a:endParaRPr lang="es-ES" sz="2000" dirty="0">
              <a:solidFill>
                <a:srgbClr val="FF0000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2A6D7C-25F7-619D-0728-0DD25AA0D5BF}"/>
              </a:ext>
            </a:extLst>
          </p:cNvPr>
          <p:cNvSpPr txBox="1"/>
          <p:nvPr/>
        </p:nvSpPr>
        <p:spPr>
          <a:xfrm>
            <a:off x="7606555" y="2365020"/>
            <a:ext cx="345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5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교육 자료 생성</a:t>
            </a:r>
            <a:r>
              <a:rPr lang="en-US" altLang="ko-KR" sz="25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s-ES" sz="2500" b="1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011B2E-A4F5-7B87-8787-26640CB7EE9F}"/>
              </a:ext>
            </a:extLst>
          </p:cNvPr>
          <p:cNvSpPr txBox="1"/>
          <p:nvPr/>
        </p:nvSpPr>
        <p:spPr>
          <a:xfrm>
            <a:off x="2495600" y="2357314"/>
            <a:ext cx="345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5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단순 오락</a:t>
            </a:r>
            <a:r>
              <a:rPr lang="en-US" altLang="ko-KR" sz="25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s-ES" sz="2500" b="1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B7423-03AA-C0BE-D646-1435D8517276}"/>
              </a:ext>
            </a:extLst>
          </p:cNvPr>
          <p:cNvSpPr txBox="1"/>
          <p:nvPr/>
        </p:nvSpPr>
        <p:spPr>
          <a:xfrm>
            <a:off x="632920" y="2113500"/>
            <a:ext cx="615553" cy="22971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8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ChatGPT</a:t>
            </a:r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활용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BA43A6-4B27-C9D2-6310-6D0473C689FE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A78599-AE36-2943-E97E-018495C829D7}"/>
              </a:ext>
            </a:extLst>
          </p:cNvPr>
          <p:cNvSpPr txBox="1"/>
          <p:nvPr/>
        </p:nvSpPr>
        <p:spPr>
          <a:xfrm>
            <a:off x="2482982" y="518913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검증 필요 </a:t>
            </a:r>
            <a:r>
              <a:rPr lang="en-US" altLang="ko-KR" sz="2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X</a:t>
            </a:r>
            <a:endParaRPr lang="es-ES" sz="2000" dirty="0">
              <a:solidFill>
                <a:srgbClr val="FF0000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A3410A-2EFB-2915-3185-625A4E49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12" y="2996952"/>
            <a:ext cx="3096669" cy="21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학교로 간 인공지능(AI)...변화를 일으키다 &lt; 기술 &lt; 기사본문 - AI타임스">
            <a:extLst>
              <a:ext uri="{FF2B5EF4-FFF2-40B4-BE49-F238E27FC236}">
                <a16:creationId xmlns:a16="http://schemas.microsoft.com/office/drawing/2014/main" id="{83A0D23F-7D28-3D20-CB4F-F67E12F00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/>
          <a:stretch/>
        </p:blipFill>
        <p:spPr bwMode="auto">
          <a:xfrm>
            <a:off x="7803280" y="2996952"/>
            <a:ext cx="3043376" cy="21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D22555-D60E-F2D5-56D4-82771ED90D4D}"/>
              </a:ext>
            </a:extLst>
          </p:cNvPr>
          <p:cNvSpPr txBox="1"/>
          <p:nvPr/>
        </p:nvSpPr>
        <p:spPr>
          <a:xfrm>
            <a:off x="5047192" y="355008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OR</a:t>
            </a:r>
            <a:endParaRPr lang="es-ES" sz="54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F3361-F4EC-1616-C5A9-5EB63B317068}"/>
              </a:ext>
            </a:extLst>
          </p:cNvPr>
          <p:cNvSpPr txBox="1"/>
          <p:nvPr/>
        </p:nvSpPr>
        <p:spPr>
          <a:xfrm>
            <a:off x="3431704" y="1045245"/>
            <a:ext cx="779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좋은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 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교육 경험 </a:t>
            </a:r>
            <a:r>
              <a:rPr lang="en-US" altLang="ko-KR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with </a:t>
            </a:r>
            <a:r>
              <a:rPr lang="en-US" altLang="ko-KR" sz="2000" dirty="0" err="1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ChatGPT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B25C69-6791-03F6-8E55-4157FDD7359B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8B4D16CD-6DBB-9024-107B-B1D56ECD927D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1860F0-D827-73C9-DFEF-C3C030D2896C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476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/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69499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H="1">
            <a:off x="844356" y="4797152"/>
            <a:ext cx="259847" cy="261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799038" y="3536128"/>
            <a:ext cx="1957950" cy="1957950"/>
          </a:xfrm>
          <a:prstGeom prst="rect">
            <a:avLst/>
          </a:prstGeom>
          <a:blipFill>
            <a:blip r:embed="rId3"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직사각형 75"/>
          <p:cNvSpPr/>
          <p:nvPr/>
        </p:nvSpPr>
        <p:spPr>
          <a:xfrm>
            <a:off x="5756988" y="1577543"/>
            <a:ext cx="1957950" cy="19579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직사각형 76"/>
          <p:cNvSpPr/>
          <p:nvPr/>
        </p:nvSpPr>
        <p:spPr>
          <a:xfrm>
            <a:off x="7714938" y="3536128"/>
            <a:ext cx="1957950" cy="1957950"/>
          </a:xfrm>
          <a:prstGeom prst="rect">
            <a:avLst/>
          </a:prstGeom>
          <a:blipFill dpi="0" rotWithShape="1">
            <a:blip r:embed="rId5"/>
            <a:srcRect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직사각형 77"/>
          <p:cNvSpPr/>
          <p:nvPr/>
        </p:nvSpPr>
        <p:spPr>
          <a:xfrm>
            <a:off x="5756988" y="3536128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직사각형 78"/>
          <p:cNvSpPr/>
          <p:nvPr/>
        </p:nvSpPr>
        <p:spPr>
          <a:xfrm>
            <a:off x="7714938" y="1571276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EB4EF-89A6-9176-8140-1A96979B8E8C}"/>
              </a:ext>
            </a:extLst>
          </p:cNvPr>
          <p:cNvSpPr txBox="1"/>
          <p:nvPr/>
        </p:nvSpPr>
        <p:spPr>
          <a:xfrm>
            <a:off x="867600" y="63720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둘</a:t>
            </a:r>
            <a:endParaRPr lang="es-E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C23AC-2917-44F4-FD64-6CF896414571}"/>
              </a:ext>
            </a:extLst>
          </p:cNvPr>
          <p:cNvSpPr txBox="1"/>
          <p:nvPr/>
        </p:nvSpPr>
        <p:spPr>
          <a:xfrm>
            <a:off x="598250" y="2247907"/>
            <a:ext cx="615553" cy="236218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P R O C E S </a:t>
            </a:r>
            <a:r>
              <a:rPr lang="en-US" altLang="ko-KR" sz="2800" dirty="0" err="1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S</a:t>
            </a:r>
            <a:endParaRPr lang="en-US" altLang="ko-KR" sz="28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ACF951-A7E8-0BCF-1C6D-B98E181C780F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FDB2E656-C59E-75F6-8381-97B0CAEB3695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59196-CD4D-5059-D44A-F4341E5E67F2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8807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>
            <a:extLst>
              <a:ext uri="{FF2B5EF4-FFF2-40B4-BE49-F238E27FC236}">
                <a16:creationId xmlns:a16="http://schemas.microsoft.com/office/drawing/2014/main" id="{69C9F0D7-0B0A-D0C1-15DE-6DAF93E97122}"/>
              </a:ext>
            </a:extLst>
          </p:cNvPr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694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CA2BC-5CA9-407C-DD2C-6FFE74ACEF25}"/>
              </a:ext>
            </a:extLst>
          </p:cNvPr>
          <p:cNvSpPr txBox="1"/>
          <p:nvPr/>
        </p:nvSpPr>
        <p:spPr>
          <a:xfrm>
            <a:off x="867600" y="63720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422E6-E198-606B-859D-EE7A0249D876}"/>
              </a:ext>
            </a:extLst>
          </p:cNvPr>
          <p:cNvSpPr txBox="1"/>
          <p:nvPr/>
        </p:nvSpPr>
        <p:spPr>
          <a:xfrm>
            <a:off x="652774" y="2060848"/>
            <a:ext cx="615553" cy="24490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교육자료 생성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6130FB-56C3-7BCB-A4A7-4842FCB791DD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4E70B40-3A91-3EFA-2334-43426F5F5874}"/>
              </a:ext>
            </a:extLst>
          </p:cNvPr>
          <p:cNvGrpSpPr/>
          <p:nvPr/>
        </p:nvGrpSpPr>
        <p:grpSpPr>
          <a:xfrm>
            <a:off x="493262" y="1196752"/>
            <a:ext cx="12285695" cy="4728126"/>
            <a:chOff x="-168696" y="1069470"/>
            <a:chExt cx="13895836" cy="517551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23A26C3-F681-65BB-8CAD-B62686A03226}"/>
                </a:ext>
              </a:extLst>
            </p:cNvPr>
            <p:cNvGrpSpPr/>
            <p:nvPr/>
          </p:nvGrpSpPr>
          <p:grpSpPr>
            <a:xfrm>
              <a:off x="-168696" y="2735131"/>
              <a:ext cx="4968552" cy="1224136"/>
              <a:chOff x="480780" y="2792715"/>
              <a:chExt cx="4968552" cy="12241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0E8FDF1-EC09-4848-3F31-1783E9BFD04F}"/>
                  </a:ext>
                </a:extLst>
              </p:cNvPr>
              <p:cNvSpPr/>
              <p:nvPr/>
            </p:nvSpPr>
            <p:spPr>
              <a:xfrm>
                <a:off x="2352988" y="2792715"/>
                <a:ext cx="1224136" cy="122413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F88BE5-B4A3-1422-7E86-5AEC44A2F4FA}"/>
                  </a:ext>
                </a:extLst>
              </p:cNvPr>
              <p:cNvSpPr txBox="1"/>
              <p:nvPr/>
            </p:nvSpPr>
            <p:spPr>
              <a:xfrm>
                <a:off x="480780" y="3192825"/>
                <a:ext cx="4968552" cy="40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문제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6" name="그래픽 15" descr="아래쪽 화살표 단색으로 채워진">
              <a:extLst>
                <a:ext uri="{FF2B5EF4-FFF2-40B4-BE49-F238E27FC236}">
                  <a16:creationId xmlns:a16="http://schemas.microsoft.com/office/drawing/2014/main" id="{E4AB285D-7002-3D86-1BFE-CB3431638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90424">
              <a:off x="3219478" y="2591519"/>
              <a:ext cx="400110" cy="400110"/>
            </a:xfrm>
            <a:prstGeom prst="rect">
              <a:avLst/>
            </a:prstGeom>
          </p:spPr>
        </p:pic>
        <p:pic>
          <p:nvPicPr>
            <p:cNvPr id="21" name="그래픽 20" descr="아래쪽 화살표 단색으로 채워진">
              <a:extLst>
                <a:ext uri="{FF2B5EF4-FFF2-40B4-BE49-F238E27FC236}">
                  <a16:creationId xmlns:a16="http://schemas.microsoft.com/office/drawing/2014/main" id="{5253113F-D56A-52C8-C8BA-4DE295A3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09576" flipV="1">
              <a:off x="3219478" y="3702769"/>
              <a:ext cx="400110" cy="40011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7D6DF1-E5C5-40A8-D93E-EE10FDAB043B}"/>
                </a:ext>
              </a:extLst>
            </p:cNvPr>
            <p:cNvSpPr txBox="1"/>
            <p:nvPr/>
          </p:nvSpPr>
          <p:spPr>
            <a:xfrm>
              <a:off x="587388" y="2251793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rPr>
                <a:t>“BOJ”</a:t>
              </a:r>
              <a:endParaRPr lang="es-ES" sz="2000" b="1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978A52D-AE28-D04A-3555-FF81C37E5A05}"/>
                </a:ext>
              </a:extLst>
            </p:cNvPr>
            <p:cNvGrpSpPr/>
            <p:nvPr/>
          </p:nvGrpSpPr>
          <p:grpSpPr>
            <a:xfrm>
              <a:off x="2063552" y="1176958"/>
              <a:ext cx="4988167" cy="3969587"/>
              <a:chOff x="2558936" y="1176958"/>
              <a:chExt cx="4988167" cy="396958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3994F39D-9E64-7721-4A9A-5206D12E1F1C}"/>
                  </a:ext>
                </a:extLst>
              </p:cNvPr>
              <p:cNvSpPr/>
              <p:nvPr/>
            </p:nvSpPr>
            <p:spPr>
              <a:xfrm>
                <a:off x="4285420" y="1618153"/>
                <a:ext cx="1515585" cy="352839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38ADEE-4853-4080-85B1-51FAE4CB1AC2}"/>
                  </a:ext>
                </a:extLst>
              </p:cNvPr>
              <p:cNvSpPr txBox="1"/>
              <p:nvPr/>
            </p:nvSpPr>
            <p:spPr>
              <a:xfrm>
                <a:off x="3315020" y="1176958"/>
                <a:ext cx="34563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“</a:t>
                </a:r>
                <a:r>
                  <a:rPr lang="en-US" altLang="ko-KR" sz="2000" b="1" dirty="0" err="1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ChatGPT</a:t>
                </a:r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”</a:t>
                </a:r>
                <a:endParaRPr lang="es-ES" sz="2000" b="1" dirty="0"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A514B68-9243-E823-83E8-BE3E8CEFDB53}"/>
                  </a:ext>
                </a:extLst>
              </p:cNvPr>
              <p:cNvSpPr/>
              <p:nvPr/>
            </p:nvSpPr>
            <p:spPr>
              <a:xfrm>
                <a:off x="4431144" y="1696498"/>
                <a:ext cx="1224136" cy="122413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945F3-B34D-DC6C-3298-4CB7CDC9F51D}"/>
                  </a:ext>
                </a:extLst>
              </p:cNvPr>
              <p:cNvSpPr txBox="1"/>
              <p:nvPr/>
            </p:nvSpPr>
            <p:spPr>
              <a:xfrm>
                <a:off x="2558936" y="1938040"/>
                <a:ext cx="49685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정답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코드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14C3C15-6DB5-B82E-4172-73660379DA7F}"/>
                  </a:ext>
                </a:extLst>
              </p:cNvPr>
              <p:cNvSpPr/>
              <p:nvPr/>
            </p:nvSpPr>
            <p:spPr>
              <a:xfrm>
                <a:off x="4431144" y="3732897"/>
                <a:ext cx="1224136" cy="122413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29EB6A-FD4A-0094-7F97-7226794CEA19}"/>
                  </a:ext>
                </a:extLst>
              </p:cNvPr>
              <p:cNvSpPr txBox="1"/>
              <p:nvPr/>
            </p:nvSpPr>
            <p:spPr>
              <a:xfrm>
                <a:off x="2578551" y="3982545"/>
                <a:ext cx="49685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테스트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케이스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6857F-381C-E47A-73C7-F8740E4D5FA2}"/>
                </a:ext>
              </a:extLst>
            </p:cNvPr>
            <p:cNvGrpSpPr/>
            <p:nvPr/>
          </p:nvGrpSpPr>
          <p:grpSpPr>
            <a:xfrm>
              <a:off x="4477712" y="1148292"/>
              <a:ext cx="4985737" cy="3851655"/>
              <a:chOff x="4498045" y="1119226"/>
              <a:chExt cx="4985737" cy="3851655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5E5B751C-0341-D568-5044-F0D5178A8159}"/>
                  </a:ext>
                </a:extLst>
              </p:cNvPr>
              <p:cNvSpPr/>
              <p:nvPr/>
            </p:nvSpPr>
            <p:spPr>
              <a:xfrm>
                <a:off x="6370253" y="1569293"/>
                <a:ext cx="1224136" cy="12241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200A98-0FAF-75F3-BB54-6EF4686CFFD1}"/>
                  </a:ext>
                </a:extLst>
              </p:cNvPr>
              <p:cNvSpPr txBox="1"/>
              <p:nvPr/>
            </p:nvSpPr>
            <p:spPr>
              <a:xfrm>
                <a:off x="4498045" y="1833435"/>
                <a:ext cx="49685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정확성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평가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A718D5-0907-1AB0-B877-5ADBD4618819}"/>
                  </a:ext>
                </a:extLst>
              </p:cNvPr>
              <p:cNvSpPr txBox="1"/>
              <p:nvPr/>
            </p:nvSpPr>
            <p:spPr>
              <a:xfrm>
                <a:off x="5254129" y="1119226"/>
                <a:ext cx="345638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“BOJ”</a:t>
                </a:r>
                <a:endParaRPr lang="es-ES" sz="2000" b="1" dirty="0"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77BE023-9F18-EA4E-E7B1-8731D75CD957}"/>
                  </a:ext>
                </a:extLst>
              </p:cNvPr>
              <p:cNvSpPr/>
              <p:nvPr/>
            </p:nvSpPr>
            <p:spPr>
              <a:xfrm>
                <a:off x="6384032" y="3746745"/>
                <a:ext cx="1224136" cy="122413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6FAFBC-0A92-481D-3748-17B170E21291}"/>
                  </a:ext>
                </a:extLst>
              </p:cNvPr>
              <p:cNvSpPr txBox="1"/>
              <p:nvPr/>
            </p:nvSpPr>
            <p:spPr>
              <a:xfrm>
                <a:off x="4515230" y="3974246"/>
                <a:ext cx="4968552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실행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결과값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8C9549-7D96-013B-A459-BF7DD8FAC8F3}"/>
                  </a:ext>
                </a:extLst>
              </p:cNvPr>
              <p:cNvSpPr txBox="1"/>
              <p:nvPr/>
            </p:nvSpPr>
            <p:spPr>
              <a:xfrm>
                <a:off x="5288241" y="3357108"/>
                <a:ext cx="34563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“</a:t>
                </a:r>
                <a:r>
                  <a:rPr lang="en-US" altLang="ko-KR" sz="2000" b="1" dirty="0" err="1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Wandbox</a:t>
                </a:r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”</a:t>
                </a:r>
                <a:endParaRPr lang="es-ES" sz="2000" b="1" dirty="0"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06FFF7F-E625-D883-2782-94363DC4C706}"/>
                </a:ext>
              </a:extLst>
            </p:cNvPr>
            <p:cNvGrpSpPr/>
            <p:nvPr/>
          </p:nvGrpSpPr>
          <p:grpSpPr>
            <a:xfrm>
              <a:off x="6528048" y="1485176"/>
              <a:ext cx="4968552" cy="3600400"/>
              <a:chOff x="6762415" y="1485176"/>
              <a:chExt cx="4968552" cy="360040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C2D93B1-4180-74E0-3E63-F2C54FA83D05}"/>
                  </a:ext>
                </a:extLst>
              </p:cNvPr>
              <p:cNvSpPr/>
              <p:nvPr/>
            </p:nvSpPr>
            <p:spPr>
              <a:xfrm>
                <a:off x="8636855" y="1589857"/>
                <a:ext cx="1224136" cy="122413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BD638BE-E293-D43E-EB0A-A36E2B14B372}"/>
                  </a:ext>
                </a:extLst>
              </p:cNvPr>
              <p:cNvSpPr txBox="1"/>
              <p:nvPr/>
            </p:nvSpPr>
            <p:spPr>
              <a:xfrm>
                <a:off x="6762415" y="1836818"/>
                <a:ext cx="4968552" cy="70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검증된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정답 코드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197B751-74A6-999F-B106-D11B5371767D}"/>
                  </a:ext>
                </a:extLst>
              </p:cNvPr>
              <p:cNvSpPr/>
              <p:nvPr/>
            </p:nvSpPr>
            <p:spPr>
              <a:xfrm>
                <a:off x="8631206" y="3701938"/>
                <a:ext cx="1224136" cy="122413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AD4D00-C714-E7CF-73A3-E1ADFD68A5F5}"/>
                  </a:ext>
                </a:extLst>
              </p:cNvPr>
              <p:cNvSpPr txBox="1"/>
              <p:nvPr/>
            </p:nvSpPr>
            <p:spPr>
              <a:xfrm>
                <a:off x="6762415" y="3794070"/>
                <a:ext cx="49685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히든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테스트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케이스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B86F7D48-6FEF-23AC-8C71-480A9AC2EDD8}"/>
                  </a:ext>
                </a:extLst>
              </p:cNvPr>
              <p:cNvSpPr/>
              <p:nvPr/>
            </p:nvSpPr>
            <p:spPr>
              <a:xfrm>
                <a:off x="8487190" y="1485176"/>
                <a:ext cx="1515585" cy="36004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화살표: 오른쪽으로 구부러짐 56">
              <a:extLst>
                <a:ext uri="{FF2B5EF4-FFF2-40B4-BE49-F238E27FC236}">
                  <a16:creationId xmlns:a16="http://schemas.microsoft.com/office/drawing/2014/main" id="{03B5415F-1384-03DA-AA74-A6CD980350B0}"/>
                </a:ext>
              </a:extLst>
            </p:cNvPr>
            <p:cNvSpPr/>
            <p:nvPr/>
          </p:nvSpPr>
          <p:spPr>
            <a:xfrm rot="19999644">
              <a:off x="8137574" y="4753467"/>
              <a:ext cx="343482" cy="1081630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순서도: 자기 디스크 57">
              <a:extLst>
                <a:ext uri="{FF2B5EF4-FFF2-40B4-BE49-F238E27FC236}">
                  <a16:creationId xmlns:a16="http://schemas.microsoft.com/office/drawing/2014/main" id="{DFD039FE-6F62-C0F7-926E-4FABA5FFAB06}"/>
                </a:ext>
              </a:extLst>
            </p:cNvPr>
            <p:cNvSpPr/>
            <p:nvPr/>
          </p:nvSpPr>
          <p:spPr>
            <a:xfrm>
              <a:off x="8724292" y="5387005"/>
              <a:ext cx="1296144" cy="8579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E13206-00C5-5C42-B57F-318B63825217}"/>
                </a:ext>
              </a:extLst>
            </p:cNvPr>
            <p:cNvSpPr txBox="1"/>
            <p:nvPr/>
          </p:nvSpPr>
          <p:spPr>
            <a:xfrm>
              <a:off x="6888088" y="5695842"/>
              <a:ext cx="4968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rPr>
                <a:t>DB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6B35C31-48FD-9C27-E3E8-D9BD10245CC6}"/>
                </a:ext>
              </a:extLst>
            </p:cNvPr>
            <p:cNvSpPr/>
            <p:nvPr/>
          </p:nvSpPr>
          <p:spPr>
            <a:xfrm>
              <a:off x="1555951" y="2698380"/>
              <a:ext cx="1515585" cy="13454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으로 구부러짐 6">
              <a:extLst>
                <a:ext uri="{FF2B5EF4-FFF2-40B4-BE49-F238E27FC236}">
                  <a16:creationId xmlns:a16="http://schemas.microsoft.com/office/drawing/2014/main" id="{55AACBBD-2B2D-2A20-96F0-FF52BBA2DE36}"/>
                </a:ext>
              </a:extLst>
            </p:cNvPr>
            <p:cNvSpPr/>
            <p:nvPr/>
          </p:nvSpPr>
          <p:spPr>
            <a:xfrm rot="17234140">
              <a:off x="4576466" y="1714031"/>
              <a:ext cx="1143299" cy="7913938"/>
            </a:xfrm>
            <a:prstGeom prst="curvedRightArrow">
              <a:avLst>
                <a:gd name="adj1" fmla="val 5038"/>
                <a:gd name="adj2" fmla="val 26446"/>
                <a:gd name="adj3" fmla="val 1376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그래픽 8" descr="아래쪽 화살표 단색으로 채워진">
              <a:extLst>
                <a:ext uri="{FF2B5EF4-FFF2-40B4-BE49-F238E27FC236}">
                  <a16:creationId xmlns:a16="http://schemas.microsoft.com/office/drawing/2014/main" id="{DF5E665F-F252-A7A1-2493-8DA8EAE3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623882" y="2055362"/>
              <a:ext cx="400110" cy="400110"/>
            </a:xfrm>
            <a:prstGeom prst="rect">
              <a:avLst/>
            </a:prstGeom>
          </p:spPr>
        </p:pic>
        <p:pic>
          <p:nvPicPr>
            <p:cNvPr id="14" name="그래픽 13" descr="아래쪽 화살표 단색으로 채워진">
              <a:extLst>
                <a:ext uri="{FF2B5EF4-FFF2-40B4-BE49-F238E27FC236}">
                  <a16:creationId xmlns:a16="http://schemas.microsoft.com/office/drawing/2014/main" id="{49B51961-0F5A-416C-371E-9A8F5571F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623882" y="4144910"/>
              <a:ext cx="400110" cy="400110"/>
            </a:xfrm>
            <a:prstGeom prst="rect">
              <a:avLst/>
            </a:prstGeom>
          </p:spPr>
        </p:pic>
        <p:pic>
          <p:nvPicPr>
            <p:cNvPr id="18" name="그래픽 17" descr="아래쪽 화살표 단색으로 채워진">
              <a:extLst>
                <a:ext uri="{FF2B5EF4-FFF2-40B4-BE49-F238E27FC236}">
                  <a16:creationId xmlns:a16="http://schemas.microsoft.com/office/drawing/2014/main" id="{FF54004C-2892-7408-EE07-8008EFCC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765714" y="2037964"/>
              <a:ext cx="400110" cy="400110"/>
            </a:xfrm>
            <a:prstGeom prst="rect">
              <a:avLst/>
            </a:prstGeom>
          </p:spPr>
        </p:pic>
        <p:pic>
          <p:nvPicPr>
            <p:cNvPr id="19" name="그래픽 18" descr="아래쪽 화살표 단색으로 채워진">
              <a:extLst>
                <a:ext uri="{FF2B5EF4-FFF2-40B4-BE49-F238E27FC236}">
                  <a16:creationId xmlns:a16="http://schemas.microsoft.com/office/drawing/2014/main" id="{FDF77608-636B-17C1-DDF4-AB69EDEC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750604" y="4146099"/>
              <a:ext cx="400110" cy="400110"/>
            </a:xfrm>
            <a:prstGeom prst="rect">
              <a:avLst/>
            </a:prstGeom>
          </p:spPr>
        </p:pic>
        <p:pic>
          <p:nvPicPr>
            <p:cNvPr id="20" name="그래픽 19" descr="아래쪽 화살표 단색으로 채워진">
              <a:extLst>
                <a:ext uri="{FF2B5EF4-FFF2-40B4-BE49-F238E27FC236}">
                  <a16:creationId xmlns:a16="http://schemas.microsoft.com/office/drawing/2014/main" id="{D11ED67D-B9B7-2ADA-BC63-6FBBE300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46369">
              <a:off x="7804922" y="2636512"/>
              <a:ext cx="400110" cy="563064"/>
            </a:xfrm>
            <a:prstGeom prst="rect">
              <a:avLst/>
            </a:prstGeom>
          </p:spPr>
        </p:pic>
        <p:pic>
          <p:nvPicPr>
            <p:cNvPr id="24" name="그래픽 23" descr="아래쪽 화살표 단색으로 채워진">
              <a:extLst>
                <a:ext uri="{FF2B5EF4-FFF2-40B4-BE49-F238E27FC236}">
                  <a16:creationId xmlns:a16="http://schemas.microsoft.com/office/drawing/2014/main" id="{2B308421-4FE3-4ED5-DD43-2A88D393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9912424" y="2032261"/>
              <a:ext cx="400110" cy="400110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41FA449-D790-408C-FD90-925368E853BB}"/>
                </a:ext>
              </a:extLst>
            </p:cNvPr>
            <p:cNvGrpSpPr/>
            <p:nvPr/>
          </p:nvGrpSpPr>
          <p:grpSpPr>
            <a:xfrm>
              <a:off x="8748079" y="1069470"/>
              <a:ext cx="4979061" cy="3417970"/>
              <a:chOff x="2548427" y="1176958"/>
              <a:chExt cx="4979061" cy="3417970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0DA1438-A7BF-35F7-3A66-427273E173FB}"/>
                  </a:ext>
                </a:extLst>
              </p:cNvPr>
              <p:cNvSpPr/>
              <p:nvPr/>
            </p:nvSpPr>
            <p:spPr>
              <a:xfrm>
                <a:off x="4285420" y="1618153"/>
                <a:ext cx="1515585" cy="297677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AC67A4-9C4D-CBD4-4C66-41191F70A46B}"/>
                  </a:ext>
                </a:extLst>
              </p:cNvPr>
              <p:cNvSpPr txBox="1"/>
              <p:nvPr/>
            </p:nvSpPr>
            <p:spPr>
              <a:xfrm>
                <a:off x="3315020" y="1176958"/>
                <a:ext cx="34563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“</a:t>
                </a:r>
                <a:r>
                  <a:rPr lang="en-US" altLang="ko-KR" sz="2000" b="1" dirty="0" err="1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ChatGPT</a:t>
                </a:r>
                <a:r>
                  <a:rPr lang="en-US" altLang="ko-KR" sz="2000" b="1" dirty="0"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”</a:t>
                </a:r>
                <a:endParaRPr lang="es-ES" sz="2000" b="1" dirty="0"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20A4674-84FE-FCE0-F9C4-C5427F78F0BE}"/>
                  </a:ext>
                </a:extLst>
              </p:cNvPr>
              <p:cNvSpPr/>
              <p:nvPr/>
            </p:nvSpPr>
            <p:spPr>
              <a:xfrm>
                <a:off x="4431144" y="1696498"/>
                <a:ext cx="1224136" cy="1224136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7EF5C7-F4A9-87C2-8884-F3FDFFEF0CB6}"/>
                  </a:ext>
                </a:extLst>
              </p:cNvPr>
              <p:cNvSpPr txBox="1"/>
              <p:nvPr/>
            </p:nvSpPr>
            <p:spPr>
              <a:xfrm>
                <a:off x="2558936" y="1938040"/>
                <a:ext cx="49685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에러</a:t>
                </a:r>
                <a:endParaRPr lang="en-US" altLang="ko-KR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코드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7DC1D5B-6A74-B267-BA6D-D45711B0542F}"/>
                  </a:ext>
                </a:extLst>
              </p:cNvPr>
              <p:cNvSpPr/>
              <p:nvPr/>
            </p:nvSpPr>
            <p:spPr>
              <a:xfrm>
                <a:off x="4420635" y="3226983"/>
                <a:ext cx="1224136" cy="122413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B27FAE-921A-EC5E-AE76-E2456CB7C862}"/>
                  </a:ext>
                </a:extLst>
              </p:cNvPr>
              <p:cNvSpPr txBox="1"/>
              <p:nvPr/>
            </p:nvSpPr>
            <p:spPr>
              <a:xfrm>
                <a:off x="2548427" y="3637418"/>
                <a:ext cx="4968552" cy="40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심포니" panose="02020600000000000000" pitchFamily="18" charset="-127"/>
                    <a:ea typeface="a심포니" panose="02020600000000000000" pitchFamily="18" charset="-127"/>
                    <a:cs typeface="조선일보명조" panose="02030304000000000000" pitchFamily="18" charset="-127"/>
                  </a:rPr>
                  <a:t>힌트</a:t>
                </a:r>
                <a:endParaRPr lang="es-ES" dirty="0">
                  <a:solidFill>
                    <a:schemeClr val="bg1"/>
                  </a:solidFill>
                  <a:latin typeface="a심포니" panose="02020600000000000000" pitchFamily="18" charset="-127"/>
                  <a:ea typeface="a심포니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357B12-8777-4A7F-1ADD-E79E8BB3D697}"/>
                </a:ext>
              </a:extLst>
            </p:cNvPr>
            <p:cNvSpPr/>
            <p:nvPr/>
          </p:nvSpPr>
          <p:spPr>
            <a:xfrm>
              <a:off x="10484438" y="1493110"/>
              <a:ext cx="1515585" cy="299433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화살표: 오른쪽으로 구부러짐 60">
              <a:extLst>
                <a:ext uri="{FF2B5EF4-FFF2-40B4-BE49-F238E27FC236}">
                  <a16:creationId xmlns:a16="http://schemas.microsoft.com/office/drawing/2014/main" id="{D98E5B56-D73B-8AE4-33C5-27742E897009}"/>
                </a:ext>
              </a:extLst>
            </p:cNvPr>
            <p:cNvSpPr/>
            <p:nvPr/>
          </p:nvSpPr>
          <p:spPr>
            <a:xfrm rot="3044323" flipH="1">
              <a:off x="10928194" y="4081294"/>
              <a:ext cx="486332" cy="2562195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A05F0CE-607B-2B0E-CB01-2A0A86B9CE81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65" name="Oval 2">
              <a:extLst>
                <a:ext uri="{FF2B5EF4-FFF2-40B4-BE49-F238E27FC236}">
                  <a16:creationId xmlns:a16="http://schemas.microsoft.com/office/drawing/2014/main" id="{5392C8C7-21F0-152C-D57A-0007D711A386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BFCAF0-8ACF-B98B-D96A-918343095AFF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9814675-2B90-10C2-7BC1-F84064105119}"/>
              </a:ext>
            </a:extLst>
          </p:cNvPr>
          <p:cNvSpPr txBox="1"/>
          <p:nvPr/>
        </p:nvSpPr>
        <p:spPr>
          <a:xfrm>
            <a:off x="9054597" y="2708920"/>
            <a:ext cx="30558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Amasis MT Pro Black" panose="020B0604020202020204" pitchFamily="18" charset="0"/>
                <a:ea typeface="a심포니" panose="02020600000000000000" pitchFamily="18" charset="-127"/>
                <a:cs typeface="조선일보명조" panose="02030304000000000000" pitchFamily="18" charset="-127"/>
              </a:rPr>
              <a:t>+</a:t>
            </a:r>
            <a:endParaRPr lang="es-ES" sz="2500" b="1" dirty="0">
              <a:latin typeface="Amasis MT Pro Black" panose="020B0604020202020204" pitchFamily="18" charset="0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9835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>
            <a:extLst>
              <a:ext uri="{FF2B5EF4-FFF2-40B4-BE49-F238E27FC236}">
                <a16:creationId xmlns:a16="http://schemas.microsoft.com/office/drawing/2014/main" id="{69C9F0D7-0B0A-D0C1-15DE-6DAF93E97122}"/>
              </a:ext>
            </a:extLst>
          </p:cNvPr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694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CA2BC-5CA9-407C-DD2C-6FFE74ACEF25}"/>
              </a:ext>
            </a:extLst>
          </p:cNvPr>
          <p:cNvSpPr txBox="1"/>
          <p:nvPr/>
        </p:nvSpPr>
        <p:spPr>
          <a:xfrm>
            <a:off x="867600" y="63720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422E6-E198-606B-859D-EE7A0249D876}"/>
              </a:ext>
            </a:extLst>
          </p:cNvPr>
          <p:cNvSpPr txBox="1"/>
          <p:nvPr/>
        </p:nvSpPr>
        <p:spPr>
          <a:xfrm>
            <a:off x="652774" y="1916832"/>
            <a:ext cx="615553" cy="2520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검증 자동화</a:t>
            </a:r>
            <a:r>
              <a: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-1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6130FB-56C3-7BCB-A4A7-4842FCB791DD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B46617-9A70-6012-29D5-3949EAB86D53}"/>
              </a:ext>
            </a:extLst>
          </p:cNvPr>
          <p:cNvSpPr/>
          <p:nvPr/>
        </p:nvSpPr>
        <p:spPr>
          <a:xfrm>
            <a:off x="1748884" y="751880"/>
            <a:ext cx="9907341" cy="548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5B76C-7DF2-CF61-7C7B-3CF875159A35}"/>
              </a:ext>
            </a:extLst>
          </p:cNvPr>
          <p:cNvSpPr txBox="1"/>
          <p:nvPr/>
        </p:nvSpPr>
        <p:spPr>
          <a:xfrm>
            <a:off x="4974362" y="75188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정답 코드 검증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16D393-0CC5-CF81-C38A-299953FF4D1B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42" name="Oval 2">
              <a:extLst>
                <a:ext uri="{FF2B5EF4-FFF2-40B4-BE49-F238E27FC236}">
                  <a16:creationId xmlns:a16="http://schemas.microsoft.com/office/drawing/2014/main" id="{1CBF3988-4510-0EC8-FAC0-5F138C2AE0D8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DFCDED-298D-116D-88FA-330A4EBE7006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3배속 BOJ">
            <a:hlinkClick r:id="" action="ppaction://media"/>
            <a:extLst>
              <a:ext uri="{FF2B5EF4-FFF2-40B4-BE49-F238E27FC236}">
                <a16:creationId xmlns:a16="http://schemas.microsoft.com/office/drawing/2014/main" id="{DC994A82-7F1E-924E-9C49-651AC3CC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6580" y="1268760"/>
            <a:ext cx="8291948" cy="46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7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>
            <a:extLst>
              <a:ext uri="{FF2B5EF4-FFF2-40B4-BE49-F238E27FC236}">
                <a16:creationId xmlns:a16="http://schemas.microsoft.com/office/drawing/2014/main" id="{69C9F0D7-0B0A-D0C1-15DE-6DAF93E97122}"/>
              </a:ext>
            </a:extLst>
          </p:cNvPr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694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CA2BC-5CA9-407C-DD2C-6FFE74ACEF25}"/>
              </a:ext>
            </a:extLst>
          </p:cNvPr>
          <p:cNvSpPr txBox="1"/>
          <p:nvPr/>
        </p:nvSpPr>
        <p:spPr>
          <a:xfrm>
            <a:off x="867600" y="63720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6130FB-56C3-7BCB-A4A7-4842FCB791DD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B46617-9A70-6012-29D5-3949EAB86D53}"/>
              </a:ext>
            </a:extLst>
          </p:cNvPr>
          <p:cNvSpPr/>
          <p:nvPr/>
        </p:nvSpPr>
        <p:spPr>
          <a:xfrm>
            <a:off x="1748884" y="751880"/>
            <a:ext cx="9907341" cy="548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5B76C-7DF2-CF61-7C7B-3CF875159A35}"/>
              </a:ext>
            </a:extLst>
          </p:cNvPr>
          <p:cNvSpPr txBox="1"/>
          <p:nvPr/>
        </p:nvSpPr>
        <p:spPr>
          <a:xfrm>
            <a:off x="4974362" y="75188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테스트 케이스 검증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16D393-0CC5-CF81-C38A-299953FF4D1B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42" name="Oval 2">
              <a:extLst>
                <a:ext uri="{FF2B5EF4-FFF2-40B4-BE49-F238E27FC236}">
                  <a16:creationId xmlns:a16="http://schemas.microsoft.com/office/drawing/2014/main" id="{1CBF3988-4510-0EC8-FAC0-5F138C2AE0D8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DFCDED-298D-116D-88FA-330A4EBE7006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3배속 Wandbox">
            <a:hlinkClick r:id="" action="ppaction://media"/>
            <a:extLst>
              <a:ext uri="{FF2B5EF4-FFF2-40B4-BE49-F238E27FC236}">
                <a16:creationId xmlns:a16="http://schemas.microsoft.com/office/drawing/2014/main" id="{970AE3A5-94C0-6EE9-9088-A786E6B98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354" y="1268760"/>
            <a:ext cx="8294400" cy="466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DAF31-93BE-CDCE-2FBB-239517D6891E}"/>
              </a:ext>
            </a:extLst>
          </p:cNvPr>
          <p:cNvSpPr txBox="1"/>
          <p:nvPr/>
        </p:nvSpPr>
        <p:spPr>
          <a:xfrm>
            <a:off x="652774" y="1916832"/>
            <a:ext cx="615553" cy="2520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검증 자동화</a:t>
            </a:r>
            <a:r>
              <a: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-2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203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>
            <a:extLst>
              <a:ext uri="{FF2B5EF4-FFF2-40B4-BE49-F238E27FC236}">
                <a16:creationId xmlns:a16="http://schemas.microsoft.com/office/drawing/2014/main" id="{69C9F0D7-0B0A-D0C1-15DE-6DAF93E97122}"/>
              </a:ext>
            </a:extLst>
          </p:cNvPr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694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CA2BC-5CA9-407C-DD2C-6FFE74ACEF25}"/>
              </a:ext>
            </a:extLst>
          </p:cNvPr>
          <p:cNvSpPr txBox="1"/>
          <p:nvPr/>
        </p:nvSpPr>
        <p:spPr>
          <a:xfrm>
            <a:off x="867600" y="63720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422E6-E198-606B-859D-EE7A0249D876}"/>
              </a:ext>
            </a:extLst>
          </p:cNvPr>
          <p:cNvSpPr txBox="1"/>
          <p:nvPr/>
        </p:nvSpPr>
        <p:spPr>
          <a:xfrm>
            <a:off x="652774" y="2276872"/>
            <a:ext cx="615553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WEB</a:t>
            </a:r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개발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6130FB-56C3-7BCB-A4A7-4842FCB791DD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B46617-9A70-6012-29D5-3949EAB86D53}"/>
              </a:ext>
            </a:extLst>
          </p:cNvPr>
          <p:cNvSpPr/>
          <p:nvPr/>
        </p:nvSpPr>
        <p:spPr>
          <a:xfrm>
            <a:off x="2279576" y="1403761"/>
            <a:ext cx="3960440" cy="38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08B5CC-C9D3-F159-8E58-C46C0C9B9FCB}"/>
              </a:ext>
            </a:extLst>
          </p:cNvPr>
          <p:cNvSpPr/>
          <p:nvPr/>
        </p:nvSpPr>
        <p:spPr>
          <a:xfrm>
            <a:off x="7245036" y="1428892"/>
            <a:ext cx="3960440" cy="38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5B76C-7DF2-CF61-7C7B-3CF875159A35}"/>
              </a:ext>
            </a:extLst>
          </p:cNvPr>
          <p:cNvSpPr txBox="1"/>
          <p:nvPr/>
        </p:nvSpPr>
        <p:spPr>
          <a:xfrm>
            <a:off x="2531604" y="14296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React &amp; Django </a:t>
            </a:r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팀 스터디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BC5D3-1269-4992-74D3-47D45F90B3A4}"/>
              </a:ext>
            </a:extLst>
          </p:cNvPr>
          <p:cNvSpPr txBox="1"/>
          <p:nvPr/>
        </p:nvSpPr>
        <p:spPr>
          <a:xfrm>
            <a:off x="7497064" y="14296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유사 시스템 분석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59E58-1C91-BBCC-A29D-F162B21705F7}"/>
              </a:ext>
            </a:extLst>
          </p:cNvPr>
          <p:cNvSpPr txBox="1"/>
          <p:nvPr/>
        </p:nvSpPr>
        <p:spPr>
          <a:xfrm>
            <a:off x="2467533" y="4868791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개별 학습 </a:t>
            </a:r>
            <a:r>
              <a:rPr lang="en-US" altLang="ko-KR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내용 공유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D5A25-2914-37B7-E364-EBD58D82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33" y="2114228"/>
            <a:ext cx="2976054" cy="1314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E2D5C5-8196-54EE-E3E0-F6B10D29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62" y="2843552"/>
            <a:ext cx="3221018" cy="1776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B3DF78-DAEE-3A8B-3A8F-3D34EDAA7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331" y="2204864"/>
            <a:ext cx="3262221" cy="866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7A7115-F750-DDD0-FC59-3A478EEF0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135" y="2810369"/>
            <a:ext cx="2495289" cy="1770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92B87C-7480-2BC4-04CC-2A2741C61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296" y="3283217"/>
            <a:ext cx="2307234" cy="136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4ADB2A-167E-D363-0FC1-5A644DA14BD1}"/>
              </a:ext>
            </a:extLst>
          </p:cNvPr>
          <p:cNvSpPr txBox="1"/>
          <p:nvPr/>
        </p:nvSpPr>
        <p:spPr>
          <a:xfrm>
            <a:off x="7494957" y="4894245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‘2022fall_41class_team9’</a:t>
            </a:r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 코드 리뷰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72E76E-0B26-4A4E-B47D-5DCDCE22D16C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26" name="Oval 2">
              <a:extLst>
                <a:ext uri="{FF2B5EF4-FFF2-40B4-BE49-F238E27FC236}">
                  <a16:creationId xmlns:a16="http://schemas.microsoft.com/office/drawing/2014/main" id="{7A4E8C61-2849-0D84-DC92-7360CBCEB50A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4518B-73BA-3965-EE67-670E81CF04FB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8193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/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8750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67600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셋</a:t>
            </a:r>
            <a:endParaRPr lang="es-E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799038" y="3536128"/>
            <a:ext cx="1957950" cy="1957950"/>
          </a:xfrm>
          <a:prstGeom prst="rect">
            <a:avLst/>
          </a:prstGeom>
          <a:blipFill>
            <a:blip r:embed="rId3"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직사각형 75"/>
          <p:cNvSpPr/>
          <p:nvPr/>
        </p:nvSpPr>
        <p:spPr>
          <a:xfrm>
            <a:off x="5756988" y="1577543"/>
            <a:ext cx="1957950" cy="19579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직사각형 76"/>
          <p:cNvSpPr/>
          <p:nvPr/>
        </p:nvSpPr>
        <p:spPr>
          <a:xfrm>
            <a:off x="7714938" y="3536128"/>
            <a:ext cx="1957950" cy="1957950"/>
          </a:xfrm>
          <a:prstGeom prst="rect">
            <a:avLst/>
          </a:prstGeom>
          <a:blipFill dpi="0" rotWithShape="1">
            <a:blip r:embed="rId5"/>
            <a:srcRect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직사각형 77"/>
          <p:cNvSpPr/>
          <p:nvPr/>
        </p:nvSpPr>
        <p:spPr>
          <a:xfrm>
            <a:off x="5756988" y="3536128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직사각형 78"/>
          <p:cNvSpPr/>
          <p:nvPr/>
        </p:nvSpPr>
        <p:spPr>
          <a:xfrm>
            <a:off x="7714938" y="1571276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B42-65DB-3E3E-6518-5F0C4BF0C76E}"/>
              </a:ext>
            </a:extLst>
          </p:cNvPr>
          <p:cNvSpPr txBox="1"/>
          <p:nvPr/>
        </p:nvSpPr>
        <p:spPr>
          <a:xfrm>
            <a:off x="598250" y="1916832"/>
            <a:ext cx="615553" cy="25962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S O L U T I O 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1A291CF-0C9D-B8E9-E090-40CD210DE99F}"/>
              </a:ext>
            </a:extLst>
          </p:cNvPr>
          <p:cNvCxnSpPr>
            <a:cxnSpLocks/>
          </p:cNvCxnSpPr>
          <p:nvPr/>
        </p:nvCxnSpPr>
        <p:spPr>
          <a:xfrm flipH="1">
            <a:off x="844356" y="4797152"/>
            <a:ext cx="259847" cy="261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A490E0-F157-A0F5-9AF4-D49FF7264978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ADF00F7E-C25D-7087-C7B8-8EB2C871C00A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398865-E2D5-B00F-FD57-86204C361686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6972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>
            <a:extLst>
              <a:ext uri="{FF2B5EF4-FFF2-40B4-BE49-F238E27FC236}">
                <a16:creationId xmlns:a16="http://schemas.microsoft.com/office/drawing/2014/main" id="{CCF1678A-CF30-FE96-0A34-DAD6CA76EC17}"/>
              </a:ext>
            </a:extLst>
          </p:cNvPr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87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BEC5E-382A-414E-3604-2667DACC2DD6}"/>
              </a:ext>
            </a:extLst>
          </p:cNvPr>
          <p:cNvSpPr txBox="1"/>
          <p:nvPr/>
        </p:nvSpPr>
        <p:spPr>
          <a:xfrm>
            <a:off x="867600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셋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B4144-A149-BD5A-1A0B-447AE2CD6E9C}"/>
              </a:ext>
            </a:extLst>
          </p:cNvPr>
          <p:cNvSpPr txBox="1"/>
          <p:nvPr/>
        </p:nvSpPr>
        <p:spPr>
          <a:xfrm>
            <a:off x="652774" y="2276872"/>
            <a:ext cx="615553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기본 기능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4940D0-6CE1-8F00-018C-386041427399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9A77A0-E5C4-6253-8946-EF2CE87D96BA}"/>
              </a:ext>
            </a:extLst>
          </p:cNvPr>
          <p:cNvSpPr/>
          <p:nvPr/>
        </p:nvSpPr>
        <p:spPr>
          <a:xfrm>
            <a:off x="2279576" y="908720"/>
            <a:ext cx="4176464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38864-FBFE-333C-A2EA-4E823A4D7655}"/>
              </a:ext>
            </a:extLst>
          </p:cNvPr>
          <p:cNvSpPr txBox="1"/>
          <p:nvPr/>
        </p:nvSpPr>
        <p:spPr>
          <a:xfrm>
            <a:off x="2639616" y="92686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문제 선택 시나리오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E12005-F6D3-60CC-8741-888E068BDF52}"/>
              </a:ext>
            </a:extLst>
          </p:cNvPr>
          <p:cNvSpPr/>
          <p:nvPr/>
        </p:nvSpPr>
        <p:spPr>
          <a:xfrm>
            <a:off x="2531604" y="1396475"/>
            <a:ext cx="3672410" cy="19636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9C616C-0215-AF04-89BD-3CEDD4012E78}"/>
              </a:ext>
            </a:extLst>
          </p:cNvPr>
          <p:cNvSpPr/>
          <p:nvPr/>
        </p:nvSpPr>
        <p:spPr>
          <a:xfrm>
            <a:off x="7140116" y="908720"/>
            <a:ext cx="4053712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1CD9-D121-619A-4F9B-BB0721B99DB2}"/>
              </a:ext>
            </a:extLst>
          </p:cNvPr>
          <p:cNvSpPr txBox="1"/>
          <p:nvPr/>
        </p:nvSpPr>
        <p:spPr>
          <a:xfrm>
            <a:off x="7391025" y="90872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결과 확인 시나리오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8E36C-6685-CC8E-5DEA-F4734A87ECF9}"/>
              </a:ext>
            </a:extLst>
          </p:cNvPr>
          <p:cNvSpPr txBox="1"/>
          <p:nvPr/>
        </p:nvSpPr>
        <p:spPr>
          <a:xfrm>
            <a:off x="2636001" y="3388836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난이도 선택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499B0C-2C94-77B2-6D8B-78BA467D2625}"/>
              </a:ext>
            </a:extLst>
          </p:cNvPr>
          <p:cNvSpPr/>
          <p:nvPr/>
        </p:nvSpPr>
        <p:spPr>
          <a:xfrm>
            <a:off x="2531604" y="3920402"/>
            <a:ext cx="3672410" cy="211968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ADB87-0DF8-D2F0-7396-217F5E9C9552}"/>
              </a:ext>
            </a:extLst>
          </p:cNvPr>
          <p:cNvSpPr txBox="1"/>
          <p:nvPr/>
        </p:nvSpPr>
        <p:spPr>
          <a:xfrm>
            <a:off x="2636001" y="6088940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문제 선택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D5FDFD-65D8-85D9-26B4-7BC4F050E132}"/>
              </a:ext>
            </a:extLst>
          </p:cNvPr>
          <p:cNvSpPr txBox="1"/>
          <p:nvPr/>
        </p:nvSpPr>
        <p:spPr>
          <a:xfrm>
            <a:off x="7412558" y="3385145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오답 </a:t>
            </a:r>
            <a:r>
              <a:rPr lang="en-US" altLang="ko-KR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Case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F44A24-8A2C-1E4B-4869-4C1A7207F883}"/>
              </a:ext>
            </a:extLst>
          </p:cNvPr>
          <p:cNvSpPr txBox="1"/>
          <p:nvPr/>
        </p:nvSpPr>
        <p:spPr>
          <a:xfrm>
            <a:off x="7412558" y="6088940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정답 </a:t>
            </a:r>
            <a:r>
              <a:rPr lang="en-US" altLang="ko-KR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Case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472E60-D87F-B0ED-87BD-DB5C583CBF46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33" name="Oval 2">
              <a:extLst>
                <a:ext uri="{FF2B5EF4-FFF2-40B4-BE49-F238E27FC236}">
                  <a16:creationId xmlns:a16="http://schemas.microsoft.com/office/drawing/2014/main" id="{18B36398-5C8C-33C6-4226-DFA5348BB3AC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7CD56C-D9EE-3BA9-77C4-7BBC04C2AFE7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17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5586-169A-A4DC-9AD0-CA74B078F8F6}"/>
              </a:ext>
            </a:extLst>
          </p:cNvPr>
          <p:cNvSpPr/>
          <p:nvPr/>
        </p:nvSpPr>
        <p:spPr>
          <a:xfrm>
            <a:off x="7375995" y="1394582"/>
            <a:ext cx="3529511" cy="19655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A89F68-8F34-4F0D-CEF3-7F17091FB3F2}"/>
              </a:ext>
            </a:extLst>
          </p:cNvPr>
          <p:cNvSpPr/>
          <p:nvPr/>
        </p:nvSpPr>
        <p:spPr>
          <a:xfrm>
            <a:off x="7391024" y="3920402"/>
            <a:ext cx="3477917" cy="211968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657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>
            <a:extLst>
              <a:ext uri="{FF2B5EF4-FFF2-40B4-BE49-F238E27FC236}">
                <a16:creationId xmlns:a16="http://schemas.microsoft.com/office/drawing/2014/main" id="{CCF1678A-CF30-FE96-0A34-DAD6CA76EC17}"/>
              </a:ext>
            </a:extLst>
          </p:cNvPr>
          <p:cNvSpPr/>
          <p:nvPr/>
        </p:nvSpPr>
        <p:spPr>
          <a:xfrm rot="18904422">
            <a:off x="658800" y="665880"/>
            <a:ext cx="355724" cy="711448"/>
          </a:xfrm>
          <a:prstGeom prst="moon">
            <a:avLst>
              <a:gd name="adj" fmla="val 87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BEC5E-382A-414E-3604-2667DACC2DD6}"/>
              </a:ext>
            </a:extLst>
          </p:cNvPr>
          <p:cNvSpPr txBox="1"/>
          <p:nvPr/>
        </p:nvSpPr>
        <p:spPr>
          <a:xfrm>
            <a:off x="867600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셋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B4144-A149-BD5A-1A0B-447AE2CD6E9C}"/>
              </a:ext>
            </a:extLst>
          </p:cNvPr>
          <p:cNvSpPr txBox="1"/>
          <p:nvPr/>
        </p:nvSpPr>
        <p:spPr>
          <a:xfrm>
            <a:off x="652774" y="2276872"/>
            <a:ext cx="615553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핵심 기능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4940D0-6CE1-8F00-018C-386041427399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9A77A0-E5C4-6253-8946-EF2CE87D96BA}"/>
              </a:ext>
            </a:extLst>
          </p:cNvPr>
          <p:cNvSpPr/>
          <p:nvPr/>
        </p:nvSpPr>
        <p:spPr>
          <a:xfrm>
            <a:off x="2279576" y="908720"/>
            <a:ext cx="4176464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38864-FBFE-333C-A2EA-4E823A4D7655}"/>
              </a:ext>
            </a:extLst>
          </p:cNvPr>
          <p:cNvSpPr txBox="1"/>
          <p:nvPr/>
        </p:nvSpPr>
        <p:spPr>
          <a:xfrm>
            <a:off x="2639616" y="92686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문제 확인 시나리오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E12005-F6D3-60CC-8741-888E068BDF52}"/>
              </a:ext>
            </a:extLst>
          </p:cNvPr>
          <p:cNvSpPr/>
          <p:nvPr/>
        </p:nvSpPr>
        <p:spPr>
          <a:xfrm>
            <a:off x="2531604" y="1396475"/>
            <a:ext cx="3672410" cy="19636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9C616C-0215-AF04-89BD-3CEDD4012E78}"/>
              </a:ext>
            </a:extLst>
          </p:cNvPr>
          <p:cNvSpPr/>
          <p:nvPr/>
        </p:nvSpPr>
        <p:spPr>
          <a:xfrm>
            <a:off x="7140116" y="908720"/>
            <a:ext cx="4053712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1CD9-D121-619A-4F9B-BB0721B99DB2}"/>
              </a:ext>
            </a:extLst>
          </p:cNvPr>
          <p:cNvSpPr txBox="1"/>
          <p:nvPr/>
        </p:nvSpPr>
        <p:spPr>
          <a:xfrm>
            <a:off x="7391025" y="90872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사용자 테스트 시나리오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8E36C-6685-CC8E-5DEA-F4734A87ECF9}"/>
              </a:ext>
            </a:extLst>
          </p:cNvPr>
          <p:cNvSpPr txBox="1"/>
          <p:nvPr/>
        </p:nvSpPr>
        <p:spPr>
          <a:xfrm>
            <a:off x="2636001" y="3388836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에러 코드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499B0C-2C94-77B2-6D8B-78BA467D2625}"/>
              </a:ext>
            </a:extLst>
          </p:cNvPr>
          <p:cNvSpPr/>
          <p:nvPr/>
        </p:nvSpPr>
        <p:spPr>
          <a:xfrm>
            <a:off x="2531604" y="3920402"/>
            <a:ext cx="3672410" cy="211968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ADB87-0DF8-D2F0-7396-217F5E9C9552}"/>
              </a:ext>
            </a:extLst>
          </p:cNvPr>
          <p:cNvSpPr txBox="1"/>
          <p:nvPr/>
        </p:nvSpPr>
        <p:spPr>
          <a:xfrm>
            <a:off x="2636001" y="6088940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문제 정보 및 힌트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D5FDFD-65D8-85D9-26B4-7BC4F050E132}"/>
              </a:ext>
            </a:extLst>
          </p:cNvPr>
          <p:cNvSpPr txBox="1"/>
          <p:nvPr/>
        </p:nvSpPr>
        <p:spPr>
          <a:xfrm>
            <a:off x="7412558" y="3385145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사용자 작성 코드 테스트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F44A24-8A2C-1E4B-4869-4C1A7207F883}"/>
              </a:ext>
            </a:extLst>
          </p:cNvPr>
          <p:cNvSpPr txBox="1"/>
          <p:nvPr/>
        </p:nvSpPr>
        <p:spPr>
          <a:xfrm>
            <a:off x="7412558" y="6088940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사용자 테스트 케이스 검증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472E60-D87F-B0ED-87BD-DB5C583CBF46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33" name="Oval 2">
              <a:extLst>
                <a:ext uri="{FF2B5EF4-FFF2-40B4-BE49-F238E27FC236}">
                  <a16:creationId xmlns:a16="http://schemas.microsoft.com/office/drawing/2014/main" id="{18B36398-5C8C-33C6-4226-DFA5348BB3AC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7CD56C-D9EE-3BA9-77C4-7BBC04C2AFE7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18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5586-169A-A4DC-9AD0-CA74B078F8F6}"/>
              </a:ext>
            </a:extLst>
          </p:cNvPr>
          <p:cNvSpPr/>
          <p:nvPr/>
        </p:nvSpPr>
        <p:spPr>
          <a:xfrm>
            <a:off x="7375995" y="1394582"/>
            <a:ext cx="3529511" cy="19655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A89F68-8F34-4F0D-CEF3-7F17091FB3F2}"/>
              </a:ext>
            </a:extLst>
          </p:cNvPr>
          <p:cNvSpPr/>
          <p:nvPr/>
        </p:nvSpPr>
        <p:spPr>
          <a:xfrm>
            <a:off x="7391024" y="3920402"/>
            <a:ext cx="3477917" cy="211968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440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/>
          <p:cNvSpPr/>
          <p:nvPr/>
        </p:nvSpPr>
        <p:spPr>
          <a:xfrm rot="18904422">
            <a:off x="680400" y="665880"/>
            <a:ext cx="355724" cy="711448"/>
          </a:xfrm>
          <a:prstGeom prst="moon">
            <a:avLst>
              <a:gd name="adj" fmla="val 17919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38919" y="63651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s-E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차례 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_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2650" y="698215"/>
            <a:ext cx="4063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{                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6344" y="836715"/>
            <a:ext cx="285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36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디버깅 교육</a:t>
            </a:r>
            <a:r>
              <a:rPr lang="en-US" altLang="ko-KR" sz="36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s-ES" sz="4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73645" y="1386517"/>
            <a:ext cx="2061783" cy="4529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INTRO</a:t>
            </a:r>
          </a:p>
          <a:p>
            <a:pPr algn="ctr">
              <a:lnSpc>
                <a:spcPct val="250000"/>
              </a:lnSpc>
            </a:pPr>
            <a:r>
              <a:rPr lang="ko-KR" alt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하나</a:t>
            </a:r>
            <a:r>
              <a:rPr lang="es-E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</a:t>
            </a:r>
            <a:endParaRPr lang="es-E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둘</a:t>
            </a:r>
            <a:r>
              <a:rPr lang="es-E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PROCESS</a:t>
            </a:r>
            <a:endParaRPr lang="es-E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셋</a:t>
            </a:r>
            <a:r>
              <a:rPr lang="es-E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SOLUTION</a:t>
            </a:r>
          </a:p>
          <a:p>
            <a:pPr algn="ctr">
              <a:lnSpc>
                <a:spcPct val="250000"/>
              </a:lnSpc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넷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OUTRO</a:t>
            </a: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6004534" y="0"/>
            <a:ext cx="0" cy="8367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V="1">
            <a:off x="6004534" y="6023288"/>
            <a:ext cx="0" cy="8347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78D80B9-231C-41BF-EBEF-4FDBD9B6DEC2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56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F55BAF5-7AA7-36C2-CBE4-1C4651762CDF}"/>
              </a:ext>
            </a:extLst>
          </p:cNvPr>
          <p:cNvSpPr>
            <a:spLocks noChangeAspect="1"/>
          </p:cNvSpPr>
          <p:nvPr/>
        </p:nvSpPr>
        <p:spPr>
          <a:xfrm rot="18900000">
            <a:off x="658800" y="538642"/>
            <a:ext cx="712800" cy="71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 useBgFill="1">
        <p:nvSpPr>
          <p:cNvPr id="8" name="달 7">
            <a:extLst>
              <a:ext uri="{FF2B5EF4-FFF2-40B4-BE49-F238E27FC236}">
                <a16:creationId xmlns:a16="http://schemas.microsoft.com/office/drawing/2014/main" id="{4DE90BF7-4AC8-1B41-DC3A-7160D2BD2935}"/>
              </a:ext>
            </a:extLst>
          </p:cNvPr>
          <p:cNvSpPr/>
          <p:nvPr/>
        </p:nvSpPr>
        <p:spPr>
          <a:xfrm rot="8100000">
            <a:off x="961200" y="410400"/>
            <a:ext cx="355724" cy="711448"/>
          </a:xfrm>
          <a:prstGeom prst="moon">
            <a:avLst>
              <a:gd name="adj" fmla="val 47903"/>
            </a:avLst>
          </a:prstGeom>
          <a:ln>
            <a:solidFill>
              <a:srgbClr val="2022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694800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넷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799038" y="3536128"/>
            <a:ext cx="1957950" cy="1957950"/>
          </a:xfrm>
          <a:prstGeom prst="rect">
            <a:avLst/>
          </a:prstGeom>
          <a:blipFill>
            <a:blip r:embed="rId3"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직사각형 75"/>
          <p:cNvSpPr/>
          <p:nvPr/>
        </p:nvSpPr>
        <p:spPr>
          <a:xfrm>
            <a:off x="5756988" y="1577543"/>
            <a:ext cx="1957950" cy="19579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직사각형 76"/>
          <p:cNvSpPr/>
          <p:nvPr/>
        </p:nvSpPr>
        <p:spPr>
          <a:xfrm>
            <a:off x="7714938" y="3536128"/>
            <a:ext cx="1957950" cy="1957950"/>
          </a:xfrm>
          <a:prstGeom prst="rect">
            <a:avLst/>
          </a:prstGeom>
          <a:blipFill dpi="0" rotWithShape="1">
            <a:blip r:embed="rId5"/>
            <a:srcRect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직사각형 77"/>
          <p:cNvSpPr/>
          <p:nvPr/>
        </p:nvSpPr>
        <p:spPr>
          <a:xfrm>
            <a:off x="5756988" y="3536128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직사각형 78"/>
          <p:cNvSpPr/>
          <p:nvPr/>
        </p:nvSpPr>
        <p:spPr>
          <a:xfrm>
            <a:off x="7714938" y="1571276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B11B7-AF59-71CF-908B-9844F18E1844}"/>
              </a:ext>
            </a:extLst>
          </p:cNvPr>
          <p:cNvSpPr txBox="1"/>
          <p:nvPr/>
        </p:nvSpPr>
        <p:spPr>
          <a:xfrm>
            <a:off x="552453" y="2581332"/>
            <a:ext cx="615553" cy="169533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O U T R O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F6EB08-EBA2-89E0-4A1B-170A4A73538F}"/>
              </a:ext>
            </a:extLst>
          </p:cNvPr>
          <p:cNvCxnSpPr>
            <a:cxnSpLocks/>
          </p:cNvCxnSpPr>
          <p:nvPr/>
        </p:nvCxnSpPr>
        <p:spPr>
          <a:xfrm flipH="1">
            <a:off x="844356" y="4797152"/>
            <a:ext cx="259847" cy="261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70E6A-2DC7-DFB8-B08E-58D40A1665B8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2B38B82A-1934-6107-5C5B-4B219509F345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3DA0A6-0C1F-21ED-A792-FF68D5A25107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19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8159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7104112" y="0"/>
            <a:ext cx="3563888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5A7AF0-AFD6-9D19-2088-A4DFE0405096}"/>
              </a:ext>
            </a:extLst>
          </p:cNvPr>
          <p:cNvSpPr>
            <a:spLocks noChangeAspect="1"/>
          </p:cNvSpPr>
          <p:nvPr/>
        </p:nvSpPr>
        <p:spPr>
          <a:xfrm rot="18900000">
            <a:off x="646461" y="538642"/>
            <a:ext cx="712800" cy="712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 useBgFill="1">
        <p:nvSpPr>
          <p:cNvPr id="8" name="달 7">
            <a:extLst>
              <a:ext uri="{FF2B5EF4-FFF2-40B4-BE49-F238E27FC236}">
                <a16:creationId xmlns:a16="http://schemas.microsoft.com/office/drawing/2014/main" id="{BBB320A5-75EC-E986-06D6-6A1C285F7E45}"/>
              </a:ext>
            </a:extLst>
          </p:cNvPr>
          <p:cNvSpPr/>
          <p:nvPr/>
        </p:nvSpPr>
        <p:spPr>
          <a:xfrm rot="8100000">
            <a:off x="952017" y="410400"/>
            <a:ext cx="355724" cy="711448"/>
          </a:xfrm>
          <a:prstGeom prst="moon">
            <a:avLst>
              <a:gd name="adj" fmla="val 47903"/>
            </a:avLst>
          </a:prstGeom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DCE-0EC1-B948-24FF-4C5259E4A200}"/>
              </a:ext>
            </a:extLst>
          </p:cNvPr>
          <p:cNvSpPr txBox="1"/>
          <p:nvPr/>
        </p:nvSpPr>
        <p:spPr>
          <a:xfrm>
            <a:off x="694800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넷</a:t>
            </a:r>
            <a:endParaRPr lang="es-E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1AB0B-B722-0C50-CAA0-AEAC93A396FF}"/>
              </a:ext>
            </a:extLst>
          </p:cNvPr>
          <p:cNvSpPr txBox="1"/>
          <p:nvPr/>
        </p:nvSpPr>
        <p:spPr>
          <a:xfrm>
            <a:off x="-1104800" y="2996952"/>
            <a:ext cx="950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최고의 디버깅 경험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30371-9737-31C7-BAAE-1CBB34BE985E}"/>
              </a:ext>
            </a:extLst>
          </p:cNvPr>
          <p:cNvSpPr txBox="1"/>
          <p:nvPr/>
        </p:nvSpPr>
        <p:spPr>
          <a:xfrm>
            <a:off x="-701386" y="3786436"/>
            <a:ext cx="869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Cooper Black" panose="0208090404030B020404" pitchFamily="18" charset="0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F-Killer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F20DDC-0239-E302-200D-1B717F764F64}"/>
              </a:ext>
            </a:extLst>
          </p:cNvPr>
          <p:cNvGrpSpPr/>
          <p:nvPr/>
        </p:nvGrpSpPr>
        <p:grpSpPr>
          <a:xfrm>
            <a:off x="11627651" y="106194"/>
            <a:ext cx="531062" cy="398631"/>
            <a:chOff x="9981832" y="1145872"/>
            <a:chExt cx="531062" cy="398631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E8634E5F-6118-BE52-71FF-F6C68C3E53C8}"/>
                </a:ext>
              </a:extLst>
            </p:cNvPr>
            <p:cNvSpPr/>
            <p:nvPr/>
          </p:nvSpPr>
          <p:spPr>
            <a:xfrm>
              <a:off x="10010407" y="1153141"/>
              <a:ext cx="391362" cy="391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2DD4CA-76B1-AE12-82D7-FA7411246F03}"/>
                </a:ext>
              </a:extLst>
            </p:cNvPr>
            <p:cNvSpPr txBox="1"/>
            <p:nvPr/>
          </p:nvSpPr>
          <p:spPr>
            <a:xfrm>
              <a:off x="9981832" y="1145872"/>
              <a:ext cx="53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375447-3C6B-1C3B-0955-37C48D25F6C3}"/>
              </a:ext>
            </a:extLst>
          </p:cNvPr>
          <p:cNvSpPr/>
          <p:nvPr/>
        </p:nvSpPr>
        <p:spPr>
          <a:xfrm>
            <a:off x="-168696" y="-99392"/>
            <a:ext cx="12529392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16509-1591-D6AD-AD8F-BA9C36D3E6B2}"/>
              </a:ext>
            </a:extLst>
          </p:cNvPr>
          <p:cNvSpPr txBox="1"/>
          <p:nvPr/>
        </p:nvSpPr>
        <p:spPr>
          <a:xfrm>
            <a:off x="2438413" y="2070998"/>
            <a:ext cx="67088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어</a:t>
            </a:r>
            <a:r>
              <a:rPr lang="en-US" altLang="ko-KR" sz="150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?</a:t>
            </a:r>
            <a:endParaRPr lang="es-ES" sz="150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4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143672" y="1340768"/>
            <a:ext cx="3384376" cy="3384376"/>
          </a:xfrm>
          <a:prstGeom prst="ellipse">
            <a:avLst/>
          </a:prstGeom>
          <a:solidFill>
            <a:srgbClr val="F5F5F5">
              <a:alpha val="0"/>
            </a:srgbClr>
          </a:solidFill>
          <a:ln w="12700">
            <a:solidFill>
              <a:srgbClr val="D2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타원 2"/>
          <p:cNvSpPr/>
          <p:nvPr/>
        </p:nvSpPr>
        <p:spPr>
          <a:xfrm>
            <a:off x="5519936" y="2045220"/>
            <a:ext cx="3384376" cy="3384376"/>
          </a:xfrm>
          <a:prstGeom prst="ellipse">
            <a:avLst/>
          </a:prstGeom>
          <a:solidFill>
            <a:srgbClr val="F5F5F5">
              <a:alpha val="0"/>
            </a:srgbClr>
          </a:solidFill>
          <a:ln w="12700">
            <a:solidFill>
              <a:srgbClr val="D2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/>
          <p:cNvSpPr txBox="1"/>
          <p:nvPr/>
        </p:nvSpPr>
        <p:spPr>
          <a:xfrm>
            <a:off x="4082230" y="2679013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s-ES" sz="4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감사</a:t>
            </a:r>
            <a:endParaRPr lang="es-ES" sz="4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4062" y="3383465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s-ES" sz="4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합니다</a:t>
            </a:r>
            <a:endParaRPr lang="es-ES" sz="4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7" name="직선 연결선 6"/>
          <p:cNvCxnSpPr>
            <a:cxnSpLocks/>
            <a:stCxn id="4" idx="3"/>
            <a:endCxn id="5" idx="1"/>
          </p:cNvCxnSpPr>
          <p:nvPr/>
        </p:nvCxnSpPr>
        <p:spPr>
          <a:xfrm>
            <a:off x="5231904" y="3032956"/>
            <a:ext cx="1392158" cy="7044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1271042-69A8-FCCB-D046-7CB1CD9C6C12}"/>
              </a:ext>
            </a:extLst>
          </p:cNvPr>
          <p:cNvSpPr>
            <a:spLocks noChangeAspect="1"/>
          </p:cNvSpPr>
          <p:nvPr/>
        </p:nvSpPr>
        <p:spPr>
          <a:xfrm rot="18900000">
            <a:off x="8907982" y="752178"/>
            <a:ext cx="712800" cy="712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달 8">
            <a:extLst>
              <a:ext uri="{FF2B5EF4-FFF2-40B4-BE49-F238E27FC236}">
                <a16:creationId xmlns:a16="http://schemas.microsoft.com/office/drawing/2014/main" id="{1B353F31-D038-4B95-4993-E16AAC6013AD}"/>
              </a:ext>
            </a:extLst>
          </p:cNvPr>
          <p:cNvSpPr/>
          <p:nvPr/>
        </p:nvSpPr>
        <p:spPr>
          <a:xfrm rot="18904422">
            <a:off x="1182711" y="5576132"/>
            <a:ext cx="355724" cy="711448"/>
          </a:xfrm>
          <a:prstGeom prst="moon">
            <a:avLst>
              <a:gd name="adj" fmla="val 179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달 9">
            <a:extLst>
              <a:ext uri="{FF2B5EF4-FFF2-40B4-BE49-F238E27FC236}">
                <a16:creationId xmlns:a16="http://schemas.microsoft.com/office/drawing/2014/main" id="{96CB1038-F9EA-39AB-A982-C5D01696662C}"/>
              </a:ext>
            </a:extLst>
          </p:cNvPr>
          <p:cNvSpPr/>
          <p:nvPr/>
        </p:nvSpPr>
        <p:spPr>
          <a:xfrm rot="18904422">
            <a:off x="1557036" y="3559908"/>
            <a:ext cx="355724" cy="711448"/>
          </a:xfrm>
          <a:prstGeom prst="moon">
            <a:avLst>
              <a:gd name="adj" fmla="val 395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달 10">
            <a:extLst>
              <a:ext uri="{FF2B5EF4-FFF2-40B4-BE49-F238E27FC236}">
                <a16:creationId xmlns:a16="http://schemas.microsoft.com/office/drawing/2014/main" id="{8AD3BBC9-7918-D454-3C16-C7CCC03763DC}"/>
              </a:ext>
            </a:extLst>
          </p:cNvPr>
          <p:cNvSpPr/>
          <p:nvPr/>
        </p:nvSpPr>
        <p:spPr>
          <a:xfrm rot="18904422">
            <a:off x="2156621" y="1434516"/>
            <a:ext cx="355724" cy="711448"/>
          </a:xfrm>
          <a:prstGeom prst="moon">
            <a:avLst>
              <a:gd name="adj" fmla="val 69499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달 11">
            <a:extLst>
              <a:ext uri="{FF2B5EF4-FFF2-40B4-BE49-F238E27FC236}">
                <a16:creationId xmlns:a16="http://schemas.microsoft.com/office/drawing/2014/main" id="{9D9B31A1-BDEA-8CDC-5205-3E0652FF72B4}"/>
              </a:ext>
            </a:extLst>
          </p:cNvPr>
          <p:cNvSpPr/>
          <p:nvPr/>
        </p:nvSpPr>
        <p:spPr>
          <a:xfrm rot="18904422">
            <a:off x="4063031" y="354396"/>
            <a:ext cx="355724" cy="711448"/>
          </a:xfrm>
          <a:prstGeom prst="moon">
            <a:avLst>
              <a:gd name="adj" fmla="val 8750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9C747-79C6-E985-2730-04D62EC3A0F9}"/>
              </a:ext>
            </a:extLst>
          </p:cNvPr>
          <p:cNvSpPr>
            <a:spLocks noChangeAspect="1"/>
          </p:cNvSpPr>
          <p:nvPr/>
        </p:nvSpPr>
        <p:spPr>
          <a:xfrm rot="18900000">
            <a:off x="6463320" y="172866"/>
            <a:ext cx="712800" cy="71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 useBgFill="1">
        <p:nvSpPr>
          <p:cNvPr id="14" name="달 13">
            <a:extLst>
              <a:ext uri="{FF2B5EF4-FFF2-40B4-BE49-F238E27FC236}">
                <a16:creationId xmlns:a16="http://schemas.microsoft.com/office/drawing/2014/main" id="{86CF2C68-14B4-2E5C-6247-FDC6EC986AE5}"/>
              </a:ext>
            </a:extLst>
          </p:cNvPr>
          <p:cNvSpPr/>
          <p:nvPr/>
        </p:nvSpPr>
        <p:spPr>
          <a:xfrm rot="8100000">
            <a:off x="6771787" y="22218"/>
            <a:ext cx="385379" cy="742601"/>
          </a:xfrm>
          <a:prstGeom prst="moon">
            <a:avLst>
              <a:gd name="adj" fmla="val 565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8EB81-B5B6-1B98-0109-2D1B7B9C30B4}"/>
              </a:ext>
            </a:extLst>
          </p:cNvPr>
          <p:cNvSpPr txBox="1"/>
          <p:nvPr/>
        </p:nvSpPr>
        <p:spPr>
          <a:xfrm>
            <a:off x="9593606" y="5301164"/>
            <a:ext cx="1846659" cy="991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조 우 희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임     영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손 민 혁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부 도 현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 성 민</a:t>
            </a:r>
            <a:endParaRPr lang="en-U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F5F5F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 기 윤</a:t>
            </a:r>
            <a:endParaRPr lang="es-ES" altLang="ko-KR" dirty="0">
              <a:solidFill>
                <a:srgbClr val="F5F5F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0DAA-6F0F-D153-06E3-928FF71D6E4E}"/>
              </a:ext>
            </a:extLst>
          </p:cNvPr>
          <p:cNvSpPr txBox="1"/>
          <p:nvPr/>
        </p:nvSpPr>
        <p:spPr>
          <a:xfrm>
            <a:off x="5241953" y="6389388"/>
            <a:ext cx="214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a typeface="DX시인과나" panose="02020600000000000000"/>
              </a:rPr>
              <a:t>소프트웨어공학개론 </a:t>
            </a:r>
            <a:r>
              <a:rPr lang="en-US" altLang="ko-KR" sz="1400" b="1" dirty="0">
                <a:solidFill>
                  <a:schemeClr val="bg1"/>
                </a:solidFill>
                <a:ea typeface="DX시인과나" panose="02020600000000000000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ea typeface="DX시인과나" panose="02020600000000000000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529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3799038" y="3536128"/>
            <a:ext cx="1957950" cy="1957950"/>
          </a:xfrm>
          <a:prstGeom prst="rect">
            <a:avLst/>
          </a:prstGeom>
          <a:blipFill>
            <a:blip r:embed="rId3"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직사각형 75"/>
          <p:cNvSpPr/>
          <p:nvPr/>
        </p:nvSpPr>
        <p:spPr>
          <a:xfrm>
            <a:off x="5756988" y="1577543"/>
            <a:ext cx="1957950" cy="19579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직사각형 76"/>
          <p:cNvSpPr/>
          <p:nvPr/>
        </p:nvSpPr>
        <p:spPr>
          <a:xfrm>
            <a:off x="7714938" y="3536128"/>
            <a:ext cx="1957950" cy="1957950"/>
          </a:xfrm>
          <a:prstGeom prst="rect">
            <a:avLst/>
          </a:prstGeom>
          <a:blipFill dpi="0" rotWithShape="1">
            <a:blip r:embed="rId5"/>
            <a:srcRect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직사각형 77"/>
          <p:cNvSpPr/>
          <p:nvPr/>
        </p:nvSpPr>
        <p:spPr>
          <a:xfrm>
            <a:off x="5756988" y="3536128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직사각형 78"/>
          <p:cNvSpPr/>
          <p:nvPr/>
        </p:nvSpPr>
        <p:spPr>
          <a:xfrm>
            <a:off x="7714938" y="1571276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달 4">
            <a:extLst>
              <a:ext uri="{FF2B5EF4-FFF2-40B4-BE49-F238E27FC236}">
                <a16:creationId xmlns:a16="http://schemas.microsoft.com/office/drawing/2014/main" id="{C0B25928-332E-1F93-43B2-6ABFE863BD36}"/>
              </a:ext>
            </a:extLst>
          </p:cNvPr>
          <p:cNvSpPr/>
          <p:nvPr/>
        </p:nvSpPr>
        <p:spPr>
          <a:xfrm rot="18904422">
            <a:off x="678655" y="665880"/>
            <a:ext cx="355724" cy="711448"/>
          </a:xfrm>
          <a:prstGeom prst="moon">
            <a:avLst>
              <a:gd name="adj" fmla="val 179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4C187-A581-F909-609E-EBF41D9FD148}"/>
              </a:ext>
            </a:extLst>
          </p:cNvPr>
          <p:cNvSpPr txBox="1"/>
          <p:nvPr/>
        </p:nvSpPr>
        <p:spPr>
          <a:xfrm>
            <a:off x="867357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영</a:t>
            </a:r>
            <a:endParaRPr lang="es-E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5E20D-3CC5-8F1C-BD00-E8D7A13CB6B3}"/>
              </a:ext>
            </a:extLst>
          </p:cNvPr>
          <p:cNvSpPr txBox="1"/>
          <p:nvPr/>
        </p:nvSpPr>
        <p:spPr>
          <a:xfrm>
            <a:off x="488407" y="2632628"/>
            <a:ext cx="615553" cy="15927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I N T R O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BF1047B-C546-8D55-3C51-381122D63E90}"/>
              </a:ext>
            </a:extLst>
          </p:cNvPr>
          <p:cNvCxnSpPr>
            <a:cxnSpLocks/>
          </p:cNvCxnSpPr>
          <p:nvPr/>
        </p:nvCxnSpPr>
        <p:spPr>
          <a:xfrm flipH="1">
            <a:off x="844356" y="4797152"/>
            <a:ext cx="259847" cy="261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45D87CA-7887-9D0E-FE5C-6F83B5FC76CD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046795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/>
          <p:cNvSpPr/>
          <p:nvPr/>
        </p:nvSpPr>
        <p:spPr>
          <a:xfrm rot="18904422">
            <a:off x="678655" y="665880"/>
            <a:ext cx="355724" cy="711448"/>
          </a:xfrm>
          <a:prstGeom prst="moon">
            <a:avLst>
              <a:gd name="adj" fmla="val 17919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67357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ACBEA-3B4D-AE22-515A-22AEE885F9CD}"/>
              </a:ext>
            </a:extLst>
          </p:cNvPr>
          <p:cNvSpPr txBox="1"/>
          <p:nvPr/>
        </p:nvSpPr>
        <p:spPr>
          <a:xfrm>
            <a:off x="613824" y="2116771"/>
            <a:ext cx="615553" cy="23541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디버깅의 특징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8586E8-F805-D560-F05C-58E7F9576D85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CFDABF-1F5A-EAEE-89A5-C97FC9DF08DD}"/>
              </a:ext>
            </a:extLst>
          </p:cNvPr>
          <p:cNvSpPr txBox="1"/>
          <p:nvPr/>
        </p:nvSpPr>
        <p:spPr>
          <a:xfrm>
            <a:off x="4555160" y="953562"/>
            <a:ext cx="366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“Debugging”</a:t>
            </a:r>
            <a:endParaRPr lang="es-ES" sz="54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9E75-2111-E781-4958-238C9107933F}"/>
              </a:ext>
            </a:extLst>
          </p:cNvPr>
          <p:cNvSpPr txBox="1"/>
          <p:nvPr/>
        </p:nvSpPr>
        <p:spPr>
          <a:xfrm>
            <a:off x="4583832" y="344921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BUT..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8ABDAF-A8F9-E3A4-8614-B12F75B5C362}"/>
              </a:ext>
            </a:extLst>
          </p:cNvPr>
          <p:cNvGrpSpPr/>
          <p:nvPr/>
        </p:nvGrpSpPr>
        <p:grpSpPr>
          <a:xfrm>
            <a:off x="1703512" y="1988839"/>
            <a:ext cx="4673880" cy="4101495"/>
            <a:chOff x="1986871" y="1988839"/>
            <a:chExt cx="4673880" cy="410149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A00A5A-23B5-AAD2-F987-BB14601C62AE}"/>
                </a:ext>
              </a:extLst>
            </p:cNvPr>
            <p:cNvSpPr/>
            <p:nvPr/>
          </p:nvSpPr>
          <p:spPr>
            <a:xfrm>
              <a:off x="2210582" y="1988839"/>
              <a:ext cx="3008963" cy="4101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개체 틀 9">
              <a:extLst>
                <a:ext uri="{FF2B5EF4-FFF2-40B4-BE49-F238E27FC236}">
                  <a16:creationId xmlns:a16="http://schemas.microsoft.com/office/drawing/2014/main" id="{CD768F50-A20F-BD86-C2B4-A803DC4B0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" r="26"/>
            <a:stretch>
              <a:fillRect/>
            </a:stretch>
          </p:blipFill>
          <p:spPr>
            <a:xfrm>
              <a:off x="2990312" y="2132856"/>
              <a:ext cx="1449504" cy="1449504"/>
            </a:xfrm>
            <a:prstGeom prst="rect">
              <a:avLst/>
            </a:prstGeom>
            <a:ln w="12700">
              <a:noFill/>
            </a:ln>
            <a:effectLst>
              <a:softEdge rad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700138-6C1D-E7A5-1BBC-49C1B37CDA22}"/>
                </a:ext>
              </a:extLst>
            </p:cNvPr>
            <p:cNvSpPr txBox="1"/>
            <p:nvPr/>
          </p:nvSpPr>
          <p:spPr>
            <a:xfrm>
              <a:off x="1986871" y="3488988"/>
              <a:ext cx="3456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조선일보명조" panose="02030304000000000000" pitchFamily="18" charset="-127"/>
                </a:rPr>
                <a:t>맥락 공유</a:t>
              </a:r>
              <a:endParaRPr lang="es-E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8" name="그림 개체 틀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7A9B7CC2-F92B-0F28-8154-B533C136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" r="26"/>
            <a:stretch>
              <a:fillRect/>
            </a:stretch>
          </p:blipFill>
          <p:spPr>
            <a:xfrm>
              <a:off x="3043688" y="4272747"/>
              <a:ext cx="1315803" cy="1316493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0B1C79-0086-88FC-3B51-92436F28F241}"/>
                </a:ext>
              </a:extLst>
            </p:cNvPr>
            <p:cNvSpPr txBox="1"/>
            <p:nvPr/>
          </p:nvSpPr>
          <p:spPr>
            <a:xfrm>
              <a:off x="1991544" y="5584884"/>
              <a:ext cx="3456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조선일보명조" panose="02030304000000000000" pitchFamily="18" charset="-127"/>
                </a:rPr>
                <a:t>문제 파악</a:t>
              </a:r>
              <a:endParaRPr lang="es-E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766953-DD43-540F-634B-8780DE7CB257}"/>
                </a:ext>
              </a:extLst>
            </p:cNvPr>
            <p:cNvSpPr txBox="1"/>
            <p:nvPr/>
          </p:nvSpPr>
          <p:spPr>
            <a:xfrm rot="19982677">
              <a:off x="3107861" y="5456073"/>
              <a:ext cx="355289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500" dirty="0">
                  <a:solidFill>
                    <a:srgbClr val="FF0000"/>
                  </a:solidFill>
                  <a:latin typeface="a내손글씨L" panose="02020600000000000000" pitchFamily="18" charset="-127"/>
                  <a:ea typeface="a내손글씨L" panose="02020600000000000000" pitchFamily="18" charset="-127"/>
                  <a:cs typeface="조선일보명조" panose="02030304000000000000" pitchFamily="18" charset="-127"/>
                </a:rPr>
                <a:t>Good!</a:t>
              </a:r>
            </a:p>
          </p:txBody>
        </p:sp>
      </p:grpSp>
      <p:pic>
        <p:nvPicPr>
          <p:cNvPr id="1026" name="Picture 2" descr="블라인드 | 블라블라: 개발자 금지어 이거 맞아?">
            <a:extLst>
              <a:ext uri="{FF2B5EF4-FFF2-40B4-BE49-F238E27FC236}">
                <a16:creationId xmlns:a16="http://schemas.microsoft.com/office/drawing/2014/main" id="{DB668B9A-EBFE-0E81-A914-9EA82DD07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508" y="2261206"/>
            <a:ext cx="3472052" cy="34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D32896-141A-9A52-4440-49264C1FC8C3}"/>
              </a:ext>
            </a:extLst>
          </p:cNvPr>
          <p:cNvSpPr txBox="1"/>
          <p:nvPr/>
        </p:nvSpPr>
        <p:spPr>
          <a:xfrm rot="21130542">
            <a:off x="8146569" y="4149701"/>
            <a:ext cx="355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a내손글씨L" panose="02020600000000000000" pitchFamily="18" charset="-127"/>
                <a:ea typeface="a내손글씨L" panose="02020600000000000000" pitchFamily="18" charset="-127"/>
                <a:cs typeface="조선일보명조" panose="02030304000000000000" pitchFamily="18" charset="-127"/>
              </a:rPr>
              <a:t>디버깅의 시작</a:t>
            </a:r>
            <a:r>
              <a:rPr lang="en-US" altLang="ko-KR" sz="2000" b="1" dirty="0">
                <a:solidFill>
                  <a:srgbClr val="FF0000"/>
                </a:solidFill>
                <a:latin typeface="a내손글씨L" panose="02020600000000000000" pitchFamily="18" charset="-127"/>
                <a:ea typeface="a내손글씨L" panose="02020600000000000000" pitchFamily="18" charset="-127"/>
                <a:cs typeface="조선일보명조" panose="02030304000000000000" pitchFamily="18" charset="-127"/>
              </a:rPr>
              <a:t>..</a:t>
            </a:r>
            <a:endParaRPr lang="es-ES" sz="2000" b="1" dirty="0">
              <a:solidFill>
                <a:srgbClr val="FF0000"/>
              </a:solidFill>
              <a:latin typeface="a내손글씨L" panose="02020600000000000000" pitchFamily="18" charset="-127"/>
              <a:ea typeface="a내손글씨L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9860053-88D9-4303-344D-D76406831CB2}"/>
              </a:ext>
            </a:extLst>
          </p:cNvPr>
          <p:cNvSpPr/>
          <p:nvPr/>
        </p:nvSpPr>
        <p:spPr>
          <a:xfrm rot="21064554">
            <a:off x="8100348" y="3430155"/>
            <a:ext cx="1828889" cy="917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36E59F-7AA3-AFB6-B496-2C2EA2A4B842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36276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/>
          <p:cNvSpPr/>
          <p:nvPr/>
        </p:nvSpPr>
        <p:spPr>
          <a:xfrm rot="18904422">
            <a:off x="678655" y="665880"/>
            <a:ext cx="355724" cy="711448"/>
          </a:xfrm>
          <a:prstGeom prst="moon">
            <a:avLst>
              <a:gd name="adj" fmla="val 17919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67357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ACBEA-3B4D-AE22-515A-22AEE885F9CD}"/>
              </a:ext>
            </a:extLst>
          </p:cNvPr>
          <p:cNvSpPr txBox="1"/>
          <p:nvPr/>
        </p:nvSpPr>
        <p:spPr>
          <a:xfrm>
            <a:off x="642466" y="2431451"/>
            <a:ext cx="615553" cy="19950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하수의 생각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42C613-8B3C-E6E4-7E8D-42EB5585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544" y="1844824"/>
            <a:ext cx="3216030" cy="1815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3253CC-4CD5-9B37-6C56-8F146A52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1664" y="3311658"/>
            <a:ext cx="3205365" cy="1828657"/>
          </a:xfrm>
          <a:prstGeom prst="rect">
            <a:avLst/>
          </a:prstGeom>
        </p:spPr>
      </p:pic>
      <p:pic>
        <p:nvPicPr>
          <p:cNvPr id="15" name="그림 14" descr="그림, 스케치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F5CBEA14-1B04-BD89-47D0-C1C876439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296" y="1700808"/>
            <a:ext cx="3806288" cy="346414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2D00D6-C5FA-DA0C-BAC6-CD281D5AFF4E}"/>
              </a:ext>
            </a:extLst>
          </p:cNvPr>
          <p:cNvSpPr/>
          <p:nvPr/>
        </p:nvSpPr>
        <p:spPr>
          <a:xfrm flipH="1">
            <a:off x="8093873" y="1866219"/>
            <a:ext cx="1477446" cy="8427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15930-40DE-A879-9092-C7F06C4B3ED9}"/>
              </a:ext>
            </a:extLst>
          </p:cNvPr>
          <p:cNvSpPr txBox="1"/>
          <p:nvPr/>
        </p:nvSpPr>
        <p:spPr>
          <a:xfrm>
            <a:off x="6998836" y="2001034"/>
            <a:ext cx="366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해줘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s-ES" sz="4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C3FC10-37D7-25CD-C743-97AA2F27DCA0}"/>
              </a:ext>
            </a:extLst>
          </p:cNvPr>
          <p:cNvSpPr txBox="1"/>
          <p:nvPr/>
        </p:nvSpPr>
        <p:spPr>
          <a:xfrm>
            <a:off x="6861163" y="1772816"/>
            <a:ext cx="31952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디버깅도</a:t>
            </a:r>
            <a:r>
              <a:rPr lang="en-US" altLang="ko-KR" sz="1500" b="1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..</a:t>
            </a:r>
            <a:endParaRPr lang="es-ES" sz="1500" b="1" dirty="0">
              <a:solidFill>
                <a:srgbClr val="FF000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0" name="그래픽 29" descr="직선 화살표 윤곽선">
            <a:extLst>
              <a:ext uri="{FF2B5EF4-FFF2-40B4-BE49-F238E27FC236}">
                <a16:creationId xmlns:a16="http://schemas.microsoft.com/office/drawing/2014/main" id="{571133C8-5AC0-EABD-D630-79DDF4D4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696799" y="2971800"/>
            <a:ext cx="914400" cy="91440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AE1CC7-3E0B-808E-C10C-3B686CB59917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B213D6-50AF-DB04-BF62-E89C0461DA99}"/>
              </a:ext>
            </a:extLst>
          </p:cNvPr>
          <p:cNvSpPr txBox="1"/>
          <p:nvPr/>
        </p:nvSpPr>
        <p:spPr>
          <a:xfrm>
            <a:off x="2063552" y="5301208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‘</a:t>
            </a:r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프로그래밍</a:t>
            </a:r>
            <a:r>
              <a:rPr lang="en-US" altLang="ko-KR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’</a:t>
            </a:r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 가능 </a:t>
            </a:r>
            <a:r>
              <a:rPr lang="es-E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LLM</a:t>
            </a:r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의 등장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2E39D0-2114-50AA-0BCC-7019A5E20D74}"/>
              </a:ext>
            </a:extLst>
          </p:cNvPr>
          <p:cNvSpPr txBox="1"/>
          <p:nvPr/>
        </p:nvSpPr>
        <p:spPr>
          <a:xfrm>
            <a:off x="8616280" y="5210435"/>
            <a:ext cx="3456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rPr>
              <a:t>하수의 한마디</a:t>
            </a:r>
            <a:endParaRPr lang="es-ES" sz="1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F303D3-9322-A294-38EF-03F8D0D623CA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39343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달 2">
            <a:extLst>
              <a:ext uri="{FF2B5EF4-FFF2-40B4-BE49-F238E27FC236}">
                <a16:creationId xmlns:a16="http://schemas.microsoft.com/office/drawing/2014/main" id="{BDE7A3DF-4093-086A-E5C7-0F9B0C8CC8FF}"/>
              </a:ext>
            </a:extLst>
          </p:cNvPr>
          <p:cNvSpPr/>
          <p:nvPr/>
        </p:nvSpPr>
        <p:spPr>
          <a:xfrm rot="18904422">
            <a:off x="678655" y="665880"/>
            <a:ext cx="355724" cy="711448"/>
          </a:xfrm>
          <a:prstGeom prst="moon">
            <a:avLst>
              <a:gd name="adj" fmla="val 17919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9123-157A-DA06-C84B-59F518399169}"/>
              </a:ext>
            </a:extLst>
          </p:cNvPr>
          <p:cNvSpPr txBox="1"/>
          <p:nvPr/>
        </p:nvSpPr>
        <p:spPr>
          <a:xfrm>
            <a:off x="867357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C2A05-A7F7-422C-A093-631C8C327066}"/>
              </a:ext>
            </a:extLst>
          </p:cNvPr>
          <p:cNvSpPr txBox="1"/>
          <p:nvPr/>
        </p:nvSpPr>
        <p:spPr>
          <a:xfrm>
            <a:off x="695400" y="1867396"/>
            <a:ext cx="615553" cy="27132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인공지능의 한계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3CC535-9A90-4E9C-7CA7-B8A88CBBC888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D7C81D-838D-9D2A-892F-43C770197C63}"/>
              </a:ext>
            </a:extLst>
          </p:cNvPr>
          <p:cNvSpPr txBox="1"/>
          <p:nvPr/>
        </p:nvSpPr>
        <p:spPr>
          <a:xfrm>
            <a:off x="3143672" y="1844824"/>
            <a:ext cx="67687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완벽한 프로그래밍 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AI”</a:t>
            </a:r>
          </a:p>
          <a:p>
            <a:pPr algn="ctr"/>
            <a:endParaRPr lang="en-US" altLang="ko-KR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→ </a:t>
            </a:r>
            <a:r>
              <a:rPr 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Is It </a:t>
            </a:r>
            <a:r>
              <a:rPr lang="en-US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“</a:t>
            </a:r>
            <a:r>
              <a:rPr lang="en-US" sz="4500" b="1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POSSIBLE</a:t>
            </a:r>
            <a:r>
              <a:rPr lang="en-US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”</a:t>
            </a:r>
            <a:r>
              <a:rPr 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?</a:t>
            </a:r>
            <a:endParaRPr lang="es-ES" sz="4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C343D-F204-7BF5-B5DC-EF2F87526406}"/>
              </a:ext>
            </a:extLst>
          </p:cNvPr>
          <p:cNvSpPr txBox="1"/>
          <p:nvPr/>
        </p:nvSpPr>
        <p:spPr>
          <a:xfrm>
            <a:off x="4331804" y="4407495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Then, How?</a:t>
            </a:r>
          </a:p>
        </p:txBody>
      </p:sp>
      <p:sp>
        <p:nvSpPr>
          <p:cNvPr id="2" name="Oval 2">
            <a:extLst>
              <a:ext uri="{FF2B5EF4-FFF2-40B4-BE49-F238E27FC236}">
                <a16:creationId xmlns:a16="http://schemas.microsoft.com/office/drawing/2014/main" id="{745F2990-7327-3908-684A-2CE194542D25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50945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달 1"/>
          <p:cNvSpPr/>
          <p:nvPr/>
        </p:nvSpPr>
        <p:spPr>
          <a:xfrm rot="18904422">
            <a:off x="678655" y="665880"/>
            <a:ext cx="355724" cy="711448"/>
          </a:xfrm>
          <a:prstGeom prst="moon">
            <a:avLst>
              <a:gd name="adj" fmla="val 17919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67357" y="636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ACBEA-3B4D-AE22-515A-22AEE885F9CD}"/>
              </a:ext>
            </a:extLst>
          </p:cNvPr>
          <p:cNvSpPr txBox="1"/>
          <p:nvPr/>
        </p:nvSpPr>
        <p:spPr>
          <a:xfrm>
            <a:off x="695400" y="1867396"/>
            <a:ext cx="615553" cy="27132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인공지능의 한계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67186B-C6C7-B91F-2FC5-D994CA864ED8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4139DE-439B-964E-0C66-119724277198}"/>
              </a:ext>
            </a:extLst>
          </p:cNvPr>
          <p:cNvSpPr txBox="1"/>
          <p:nvPr/>
        </p:nvSpPr>
        <p:spPr>
          <a:xfrm>
            <a:off x="3143672" y="1844824"/>
            <a:ext cx="67687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완벽한 프로그래밍 </a:t>
            </a:r>
            <a:r>
              <a:rPr lang="en-US" altLang="ko-KR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AI”</a:t>
            </a:r>
          </a:p>
          <a:p>
            <a:pPr algn="ctr"/>
            <a:endParaRPr lang="en-US" altLang="ko-KR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→ </a:t>
            </a:r>
            <a:r>
              <a:rPr 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Is It </a:t>
            </a:r>
            <a:r>
              <a:rPr lang="en-US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“</a:t>
            </a:r>
            <a:r>
              <a:rPr lang="en-US" sz="4500" b="1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POSSIBLE</a:t>
            </a:r>
            <a:r>
              <a:rPr lang="en-US" sz="45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”</a:t>
            </a:r>
            <a:r>
              <a:rPr lang="en-US" sz="4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?</a:t>
            </a:r>
            <a:endParaRPr lang="es-ES" sz="4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294C9-B2C8-9886-6002-C3EBCEE97A06}"/>
              </a:ext>
            </a:extLst>
          </p:cNvPr>
          <p:cNvSpPr txBox="1"/>
          <p:nvPr/>
        </p:nvSpPr>
        <p:spPr>
          <a:xfrm>
            <a:off x="4331804" y="4407495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Then, How?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DE5503-DA28-E71E-7417-6A09172381FA}"/>
              </a:ext>
            </a:extLst>
          </p:cNvPr>
          <p:cNvSpPr/>
          <p:nvPr/>
        </p:nvSpPr>
        <p:spPr>
          <a:xfrm>
            <a:off x="0" y="0"/>
            <a:ext cx="12261556" cy="68853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1564B-859D-4233-D681-ABDB8BBC1B4D}"/>
              </a:ext>
            </a:extLst>
          </p:cNvPr>
          <p:cNvSpPr txBox="1"/>
          <p:nvPr/>
        </p:nvSpPr>
        <p:spPr>
          <a:xfrm>
            <a:off x="1233658" y="1661899"/>
            <a:ext cx="670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디버깅</a:t>
            </a:r>
            <a:r>
              <a:rPr lang="en-US" altLang="ko-KR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r>
              <a:rPr lang="ko-KR" altLang="en-US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이 계속 되면</a:t>
            </a:r>
            <a:endParaRPr lang="es-ES" sz="54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363E8-EEDF-2E0F-04D6-717F7FC2D76F}"/>
              </a:ext>
            </a:extLst>
          </p:cNvPr>
          <p:cNvSpPr txBox="1"/>
          <p:nvPr/>
        </p:nvSpPr>
        <p:spPr>
          <a:xfrm>
            <a:off x="3647728" y="2742019"/>
            <a:ext cx="8113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그게 </a:t>
            </a:r>
            <a:r>
              <a:rPr lang="en-US" altLang="ko-KR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단순 노동</a:t>
            </a:r>
            <a:r>
              <a:rPr lang="en-US" altLang="ko-KR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”</a:t>
            </a:r>
            <a:r>
              <a:rPr lang="ko-KR" altLang="en-US" sz="4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인 줄 알아요</a:t>
            </a:r>
            <a:endParaRPr lang="es-ES" sz="54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44460-87BE-C056-B0EC-D65D12715235}"/>
              </a:ext>
            </a:extLst>
          </p:cNvPr>
          <p:cNvSpPr txBox="1"/>
          <p:nvPr/>
        </p:nvSpPr>
        <p:spPr>
          <a:xfrm>
            <a:off x="1781664" y="4722529"/>
            <a:ext cx="86982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디버깅 </a:t>
            </a:r>
            <a:r>
              <a:rPr lang="en-US" altLang="ko-KR" sz="5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5500" b="1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경험</a:t>
            </a:r>
            <a:r>
              <a:rPr lang="en-US" altLang="ko-KR" sz="5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”</a:t>
            </a:r>
            <a:r>
              <a:rPr lang="ko-KR" altLang="en-US" sz="5000" dirty="0">
                <a:solidFill>
                  <a:srgbClr val="FF0000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 제공</a:t>
            </a:r>
            <a:endParaRPr lang="en-US" altLang="ko-KR" sz="5400" dirty="0">
              <a:solidFill>
                <a:srgbClr val="FF0000"/>
              </a:solidFill>
              <a:latin typeface="Cooper Black" panose="0208090404030B020404" pitchFamily="18" charset="0"/>
              <a:ea typeface="a심포니" panose="02020600000000000000" pitchFamily="18" charset="-127"/>
              <a:cs typeface="조선일보명조" panose="02030304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8F6C4-ECF6-4BEF-9F7A-2DA2F61919C7}"/>
              </a:ext>
            </a:extLst>
          </p:cNvPr>
          <p:cNvSpPr txBox="1"/>
          <p:nvPr/>
        </p:nvSpPr>
        <p:spPr>
          <a:xfrm>
            <a:off x="1882072" y="4083169"/>
            <a:ext cx="869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Cooper Black" panose="0208090404030B020404" pitchFamily="18" charset="0"/>
                <a:ea typeface="a심포니" panose="02020600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F-Killer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2F14A84A-B9D6-C093-4303-4AA9FDB21835}"/>
              </a:ext>
            </a:extLst>
          </p:cNvPr>
          <p:cNvSpPr/>
          <p:nvPr/>
        </p:nvSpPr>
        <p:spPr>
          <a:xfrm>
            <a:off x="11660938" y="118561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42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달 7">
            <a:extLst>
              <a:ext uri="{FF2B5EF4-FFF2-40B4-BE49-F238E27FC236}">
                <a16:creationId xmlns:a16="http://schemas.microsoft.com/office/drawing/2014/main" id="{99A6AD04-84EA-DB42-7705-F43E87561C8B}"/>
              </a:ext>
            </a:extLst>
          </p:cNvPr>
          <p:cNvSpPr/>
          <p:nvPr/>
        </p:nvSpPr>
        <p:spPr>
          <a:xfrm rot="18904422">
            <a:off x="659042" y="665880"/>
            <a:ext cx="355724" cy="711448"/>
          </a:xfrm>
          <a:prstGeom prst="moon">
            <a:avLst>
              <a:gd name="adj" fmla="val 39519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5" name="직사각형 74"/>
          <p:cNvSpPr/>
          <p:nvPr/>
        </p:nvSpPr>
        <p:spPr>
          <a:xfrm>
            <a:off x="3799038" y="3536128"/>
            <a:ext cx="1957950" cy="1957950"/>
          </a:xfrm>
          <a:prstGeom prst="rect">
            <a:avLst/>
          </a:prstGeom>
          <a:blipFill>
            <a:blip r:embed="rId3"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직사각형 75"/>
          <p:cNvSpPr/>
          <p:nvPr/>
        </p:nvSpPr>
        <p:spPr>
          <a:xfrm>
            <a:off x="5756988" y="1577543"/>
            <a:ext cx="1957950" cy="19579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직사각형 76"/>
          <p:cNvSpPr/>
          <p:nvPr/>
        </p:nvSpPr>
        <p:spPr>
          <a:xfrm>
            <a:off x="7714938" y="3536128"/>
            <a:ext cx="1957950" cy="1957950"/>
          </a:xfrm>
          <a:prstGeom prst="rect">
            <a:avLst/>
          </a:prstGeom>
          <a:blipFill dpi="0" rotWithShape="1">
            <a:blip r:embed="rId5"/>
            <a:srcRect/>
            <a:stretch>
              <a:fillRect r="-8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직사각형 77"/>
          <p:cNvSpPr/>
          <p:nvPr/>
        </p:nvSpPr>
        <p:spPr>
          <a:xfrm>
            <a:off x="5756988" y="3536128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직사각형 78"/>
          <p:cNvSpPr/>
          <p:nvPr/>
        </p:nvSpPr>
        <p:spPr>
          <a:xfrm>
            <a:off x="7714938" y="1571276"/>
            <a:ext cx="1957950" cy="19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219E8-6C2C-A069-210E-8DE9DB169DED}"/>
              </a:ext>
            </a:extLst>
          </p:cNvPr>
          <p:cNvSpPr txBox="1"/>
          <p:nvPr/>
        </p:nvSpPr>
        <p:spPr>
          <a:xfrm>
            <a:off x="867357" y="636515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하나</a:t>
            </a:r>
            <a:endParaRPr lang="es-E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D0C63-0287-DA54-7B13-6D4A5330FB82}"/>
              </a:ext>
            </a:extLst>
          </p:cNvPr>
          <p:cNvSpPr txBox="1"/>
          <p:nvPr/>
        </p:nvSpPr>
        <p:spPr>
          <a:xfrm>
            <a:off x="598492" y="2580530"/>
            <a:ext cx="615553" cy="16969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V A L U 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F49D1E-2C17-2977-A31A-0DA32552488A}"/>
              </a:ext>
            </a:extLst>
          </p:cNvPr>
          <p:cNvCxnSpPr>
            <a:cxnSpLocks/>
          </p:cNvCxnSpPr>
          <p:nvPr/>
        </p:nvCxnSpPr>
        <p:spPr>
          <a:xfrm flipH="1">
            <a:off x="844356" y="4797152"/>
            <a:ext cx="259847" cy="261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2">
            <a:extLst>
              <a:ext uri="{FF2B5EF4-FFF2-40B4-BE49-F238E27FC236}">
                <a16:creationId xmlns:a16="http://schemas.microsoft.com/office/drawing/2014/main" id="{C2407C51-B14D-7BB4-163F-CDBC703ECC1D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55955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B3E2F68F-6DFA-C7DB-DBFF-432D596EA837}"/>
              </a:ext>
            </a:extLst>
          </p:cNvPr>
          <p:cNvSpPr/>
          <p:nvPr/>
        </p:nvSpPr>
        <p:spPr>
          <a:xfrm>
            <a:off x="5562708" y="2463660"/>
            <a:ext cx="1525704" cy="15257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ACBEA-3B4D-AE22-515A-22AEE885F9CD}"/>
              </a:ext>
            </a:extLst>
          </p:cNvPr>
          <p:cNvSpPr txBox="1"/>
          <p:nvPr/>
        </p:nvSpPr>
        <p:spPr>
          <a:xfrm>
            <a:off x="725010" y="2360926"/>
            <a:ext cx="615553" cy="19950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교육의 특성</a:t>
            </a:r>
            <a:endParaRPr lang="en-US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95ECBA-A2F9-D339-C901-F244305C0C6C}"/>
              </a:ext>
            </a:extLst>
          </p:cNvPr>
          <p:cNvSpPr/>
          <p:nvPr/>
        </p:nvSpPr>
        <p:spPr>
          <a:xfrm>
            <a:off x="5735960" y="2636912"/>
            <a:ext cx="1179200" cy="1179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A9995-F786-6321-6EA1-55548383DA4B}"/>
              </a:ext>
            </a:extLst>
          </p:cNvPr>
          <p:cNvSpPr txBox="1"/>
          <p:nvPr/>
        </p:nvSpPr>
        <p:spPr>
          <a:xfrm>
            <a:off x="2971140" y="2919468"/>
            <a:ext cx="6708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교육</a:t>
            </a:r>
            <a:endParaRPr lang="es-ES" sz="30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18D689-012F-9380-34E1-118799EB822C}"/>
              </a:ext>
            </a:extLst>
          </p:cNvPr>
          <p:cNvSpPr/>
          <p:nvPr/>
        </p:nvSpPr>
        <p:spPr>
          <a:xfrm>
            <a:off x="4037004" y="1354979"/>
            <a:ext cx="1281933" cy="128193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C1AF3AB-125A-3CB1-5162-1E07A0C61B60}"/>
              </a:ext>
            </a:extLst>
          </p:cNvPr>
          <p:cNvSpPr/>
          <p:nvPr/>
        </p:nvSpPr>
        <p:spPr>
          <a:xfrm>
            <a:off x="4138569" y="1456544"/>
            <a:ext cx="1078802" cy="10788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0F5C0-D28A-8CE1-CC34-0D19F4AA8CCB}"/>
              </a:ext>
            </a:extLst>
          </p:cNvPr>
          <p:cNvSpPr txBox="1"/>
          <p:nvPr/>
        </p:nvSpPr>
        <p:spPr>
          <a:xfrm>
            <a:off x="1323550" y="1771400"/>
            <a:ext cx="67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정확</a:t>
            </a:r>
            <a:endParaRPr lang="es-ES" sz="20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D46AAC-F5DD-A100-4FBB-C426809D0FC9}"/>
              </a:ext>
            </a:extLst>
          </p:cNvPr>
          <p:cNvSpPr/>
          <p:nvPr/>
        </p:nvSpPr>
        <p:spPr>
          <a:xfrm>
            <a:off x="6125994" y="591033"/>
            <a:ext cx="1281933" cy="128193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0EF5A1-2617-0538-8BE1-517E3C7BD12E}"/>
              </a:ext>
            </a:extLst>
          </p:cNvPr>
          <p:cNvSpPr/>
          <p:nvPr/>
        </p:nvSpPr>
        <p:spPr>
          <a:xfrm>
            <a:off x="6227559" y="692598"/>
            <a:ext cx="1078802" cy="107880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DF9D3DF-AC77-4E61-7B37-BE6DA9C87C88}"/>
              </a:ext>
            </a:extLst>
          </p:cNvPr>
          <p:cNvSpPr/>
          <p:nvPr/>
        </p:nvSpPr>
        <p:spPr>
          <a:xfrm>
            <a:off x="3396038" y="3614148"/>
            <a:ext cx="1281933" cy="128193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0672F5-0202-2A45-7C87-F9A5BC438861}"/>
              </a:ext>
            </a:extLst>
          </p:cNvPr>
          <p:cNvSpPr/>
          <p:nvPr/>
        </p:nvSpPr>
        <p:spPr>
          <a:xfrm>
            <a:off x="3497603" y="3715713"/>
            <a:ext cx="1078802" cy="107880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293545-424A-6886-E14E-457B77F4C8C2}"/>
              </a:ext>
            </a:extLst>
          </p:cNvPr>
          <p:cNvSpPr txBox="1"/>
          <p:nvPr/>
        </p:nvSpPr>
        <p:spPr>
          <a:xfrm>
            <a:off x="3412540" y="1031944"/>
            <a:ext cx="67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지도</a:t>
            </a:r>
            <a:endParaRPr lang="es-ES" sz="20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9603F4-7B72-9C40-0A21-03404C225E5E}"/>
              </a:ext>
            </a:extLst>
          </p:cNvPr>
          <p:cNvSpPr txBox="1"/>
          <p:nvPr/>
        </p:nvSpPr>
        <p:spPr>
          <a:xfrm>
            <a:off x="682584" y="4021369"/>
            <a:ext cx="67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지식전이</a:t>
            </a:r>
            <a:endParaRPr lang="es-ES" sz="20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36C4BA4-969C-C967-47F6-8F6E8041ECFD}"/>
              </a:ext>
            </a:extLst>
          </p:cNvPr>
          <p:cNvSpPr/>
          <p:nvPr/>
        </p:nvSpPr>
        <p:spPr>
          <a:xfrm>
            <a:off x="8961332" y="1021604"/>
            <a:ext cx="1281933" cy="128193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55400BB-C1FB-F8BE-5658-5F33F7752733}"/>
              </a:ext>
            </a:extLst>
          </p:cNvPr>
          <p:cNvSpPr/>
          <p:nvPr/>
        </p:nvSpPr>
        <p:spPr>
          <a:xfrm>
            <a:off x="9064922" y="1123169"/>
            <a:ext cx="1078802" cy="10788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136840-1471-FC03-C9F2-7A921487D6D8}"/>
              </a:ext>
            </a:extLst>
          </p:cNvPr>
          <p:cNvSpPr txBox="1"/>
          <p:nvPr/>
        </p:nvSpPr>
        <p:spPr>
          <a:xfrm>
            <a:off x="6247878" y="1467685"/>
            <a:ext cx="67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전문적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5253FA4-9AFC-C5E7-701B-8353FA585B32}"/>
              </a:ext>
            </a:extLst>
          </p:cNvPr>
          <p:cNvSpPr/>
          <p:nvPr/>
        </p:nvSpPr>
        <p:spPr>
          <a:xfrm>
            <a:off x="5065486" y="5127749"/>
            <a:ext cx="1281933" cy="128193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10A1BE0-F81F-B838-2362-7B3D1E682BA1}"/>
              </a:ext>
            </a:extLst>
          </p:cNvPr>
          <p:cNvSpPr/>
          <p:nvPr/>
        </p:nvSpPr>
        <p:spPr>
          <a:xfrm>
            <a:off x="5169076" y="5229314"/>
            <a:ext cx="1078802" cy="10788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F8AE1-E0B1-F15D-2A09-66F33B7EC9F1}"/>
              </a:ext>
            </a:extLst>
          </p:cNvPr>
          <p:cNvSpPr txBox="1"/>
          <p:nvPr/>
        </p:nvSpPr>
        <p:spPr>
          <a:xfrm>
            <a:off x="2352032" y="5549170"/>
            <a:ext cx="67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사회적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96DFDF2-4C5A-D291-055E-F4821AA5CEE3}"/>
              </a:ext>
            </a:extLst>
          </p:cNvPr>
          <p:cNvSpPr/>
          <p:nvPr/>
        </p:nvSpPr>
        <p:spPr>
          <a:xfrm>
            <a:off x="7988846" y="4009785"/>
            <a:ext cx="1281933" cy="128193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109D0BF-9974-C2EC-B2A2-A8584BB31629}"/>
              </a:ext>
            </a:extLst>
          </p:cNvPr>
          <p:cNvSpPr/>
          <p:nvPr/>
        </p:nvSpPr>
        <p:spPr>
          <a:xfrm>
            <a:off x="8092436" y="4111350"/>
            <a:ext cx="1078802" cy="10788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9C1EF1-1E40-E165-8FEC-820887279206}"/>
              </a:ext>
            </a:extLst>
          </p:cNvPr>
          <p:cNvSpPr txBox="1"/>
          <p:nvPr/>
        </p:nvSpPr>
        <p:spPr>
          <a:xfrm>
            <a:off x="5275392" y="4450696"/>
            <a:ext cx="670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심포니" panose="02020600000000000000" pitchFamily="18" charset="-127"/>
                <a:ea typeface="a심포니" panose="02020600000000000000" pitchFamily="18" charset="-127"/>
                <a:cs typeface="조선일보명조" panose="02030304000000000000" pitchFamily="18" charset="-127"/>
              </a:rPr>
              <a:t>경험적</a:t>
            </a:r>
            <a:endParaRPr lang="es-ES" sz="2000" dirty="0">
              <a:latin typeface="a심포니" panose="02020600000000000000" pitchFamily="18" charset="-127"/>
              <a:ea typeface="a심포니" panose="02020600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130072-E659-BBE1-C260-9310E5C0BEF2}"/>
              </a:ext>
            </a:extLst>
          </p:cNvPr>
          <p:cNvCxnSpPr>
            <a:cxnSpLocks/>
            <a:stCxn id="11" idx="5"/>
            <a:endCxn id="10" idx="1"/>
          </p:cNvCxnSpPr>
          <p:nvPr/>
        </p:nvCxnSpPr>
        <p:spPr>
          <a:xfrm>
            <a:off x="5131202" y="2449177"/>
            <a:ext cx="654940" cy="23791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BBE0A73-0E80-5C16-92C4-E9D282E16C6E}"/>
              </a:ext>
            </a:extLst>
          </p:cNvPr>
          <p:cNvCxnSpPr>
            <a:cxnSpLocks/>
          </p:cNvCxnSpPr>
          <p:nvPr/>
        </p:nvCxnSpPr>
        <p:spPr>
          <a:xfrm flipV="1">
            <a:off x="5173217" y="1197779"/>
            <a:ext cx="994791" cy="34493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811F87-CB88-2EFF-FB6C-B02D30B9E4B7}"/>
              </a:ext>
            </a:extLst>
          </p:cNvPr>
          <p:cNvCxnSpPr>
            <a:cxnSpLocks/>
          </p:cNvCxnSpPr>
          <p:nvPr/>
        </p:nvCxnSpPr>
        <p:spPr>
          <a:xfrm>
            <a:off x="7464152" y="1098180"/>
            <a:ext cx="1553406" cy="358364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6C82434-362A-7F3F-6492-2C81CE02FDDE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 flipH="1">
            <a:off x="4037005" y="2449177"/>
            <a:ext cx="187734" cy="116497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EF6A558-97D2-03AB-F4AD-415965B47316}"/>
              </a:ext>
            </a:extLst>
          </p:cNvPr>
          <p:cNvCxnSpPr>
            <a:cxnSpLocks/>
          </p:cNvCxnSpPr>
          <p:nvPr/>
        </p:nvCxnSpPr>
        <p:spPr>
          <a:xfrm>
            <a:off x="4364474" y="4867785"/>
            <a:ext cx="701012" cy="6330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9489CE8-6496-3978-843E-F1B295BB0672}"/>
              </a:ext>
            </a:extLst>
          </p:cNvPr>
          <p:cNvCxnSpPr>
            <a:cxnSpLocks/>
          </p:cNvCxnSpPr>
          <p:nvPr/>
        </p:nvCxnSpPr>
        <p:spPr>
          <a:xfrm flipH="1">
            <a:off x="6384032" y="5103983"/>
            <a:ext cx="1661215" cy="72207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10049F-3388-0F03-52E3-88A85B6367CE}"/>
              </a:ext>
            </a:extLst>
          </p:cNvPr>
          <p:cNvCxnSpPr>
            <a:cxnSpLocks/>
          </p:cNvCxnSpPr>
          <p:nvPr/>
        </p:nvCxnSpPr>
        <p:spPr>
          <a:xfrm flipH="1">
            <a:off x="998172" y="4607550"/>
            <a:ext cx="259847" cy="261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래픽 6" descr="확인 표시 단색으로 채워진">
            <a:extLst>
              <a:ext uri="{FF2B5EF4-FFF2-40B4-BE49-F238E27FC236}">
                <a16:creationId xmlns:a16="http://schemas.microsoft.com/office/drawing/2014/main" id="{8E801C2E-3FF1-240C-2813-C3A33B54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9640" y="1104433"/>
            <a:ext cx="830997" cy="8309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08119D-2CFB-994E-284E-BBF0A3C56CAF}"/>
              </a:ext>
            </a:extLst>
          </p:cNvPr>
          <p:cNvCxnSpPr>
            <a:cxnSpLocks/>
          </p:cNvCxnSpPr>
          <p:nvPr/>
        </p:nvCxnSpPr>
        <p:spPr>
          <a:xfrm flipV="1">
            <a:off x="4405138" y="2148011"/>
            <a:ext cx="502793" cy="4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4D6C16-184F-31F9-F970-C250CBDB0B2A}"/>
              </a:ext>
            </a:extLst>
          </p:cNvPr>
          <p:cNvSpPr txBox="1"/>
          <p:nvPr/>
        </p:nvSpPr>
        <p:spPr>
          <a:xfrm>
            <a:off x="867600" y="63720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s-E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하나</a:t>
            </a:r>
            <a:endParaRPr lang="es-E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달 20">
            <a:extLst>
              <a:ext uri="{FF2B5EF4-FFF2-40B4-BE49-F238E27FC236}">
                <a16:creationId xmlns:a16="http://schemas.microsoft.com/office/drawing/2014/main" id="{C36F0D45-C610-F934-857F-CDC6E39AAFAD}"/>
              </a:ext>
            </a:extLst>
          </p:cNvPr>
          <p:cNvSpPr/>
          <p:nvPr/>
        </p:nvSpPr>
        <p:spPr>
          <a:xfrm rot="18904422">
            <a:off x="658800" y="666000"/>
            <a:ext cx="355724" cy="711448"/>
          </a:xfrm>
          <a:prstGeom prst="moon">
            <a:avLst>
              <a:gd name="adj" fmla="val 395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Oval 2">
            <a:extLst>
              <a:ext uri="{FF2B5EF4-FFF2-40B4-BE49-F238E27FC236}">
                <a16:creationId xmlns:a16="http://schemas.microsoft.com/office/drawing/2014/main" id="{7D131A81-6B70-B8A9-FBA4-76BC082EB8E3}"/>
              </a:ext>
            </a:extLst>
          </p:cNvPr>
          <p:cNvSpPr/>
          <p:nvPr/>
        </p:nvSpPr>
        <p:spPr>
          <a:xfrm>
            <a:off x="11660938" y="113463"/>
            <a:ext cx="391362" cy="3913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48768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667AD5-9942-451A-AA0C-1C2388180EEC}">
  <we:reference id="wa104380050" version="3.1.0.0" store="ko-KR" storeType="OMEX"/>
  <we:alternateReferences>
    <we:reference id="WA104380050" version="3.1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406</Words>
  <Application>Microsoft Office PowerPoint</Application>
  <PresentationFormat>와이드스크린</PresentationFormat>
  <Paragraphs>180</Paragraphs>
  <Slides>22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Arial</vt:lpstr>
      <vt:lpstr>Calibri</vt:lpstr>
      <vt:lpstr>Amasis MT Pro Black</vt:lpstr>
      <vt:lpstr>Cooper Black</vt:lpstr>
      <vt:lpstr>a심포니</vt:lpstr>
      <vt:lpstr>조선일보명조</vt:lpstr>
      <vt:lpstr>DX시인과나</vt:lpstr>
      <vt:lpstr>a내손글씨L</vt:lpstr>
      <vt:lpstr>에스코어 드림 4 Regular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양유정</dc:creator>
  <cp:lastModifiedBy>부 도현</cp:lastModifiedBy>
  <cp:revision>131</cp:revision>
  <dcterms:created xsi:type="dcterms:W3CDTF">2018-03-28T10:15:17Z</dcterms:created>
  <dcterms:modified xsi:type="dcterms:W3CDTF">2023-06-01T05:03:03Z</dcterms:modified>
</cp:coreProperties>
</file>